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6" r:id="rId5"/>
    <p:sldId id="260" r:id="rId6"/>
    <p:sldId id="295" r:id="rId7"/>
    <p:sldId id="296" r:id="rId8"/>
    <p:sldId id="305" r:id="rId9"/>
    <p:sldId id="290" r:id="rId10"/>
    <p:sldId id="282" r:id="rId11"/>
    <p:sldId id="285" r:id="rId12"/>
    <p:sldId id="302" r:id="rId13"/>
    <p:sldId id="304" r:id="rId14"/>
    <p:sldId id="303" r:id="rId15"/>
  </p:sldIdLst>
  <p:sldSz cx="9144000" cy="6858000" type="screen4x3"/>
  <p:notesSz cx="9932988" cy="6800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Время учета присутствующих, мин.</a:t>
            </a:r>
          </a:p>
        </c:rich>
      </c:tx>
      <c:layout>
        <c:manualLayout>
          <c:xMode val="edge"/>
          <c:yMode val="edge"/>
          <c:x val="0.1473783355205599"/>
          <c:y val="3.12500000000000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1-41AF-89D3-59D79AFC52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1-41AF-89D3-59D79AFC52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9182911"/>
        <c:axId val="909183743"/>
      </c:barChart>
      <c:catAx>
        <c:axId val="90918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183743"/>
        <c:crosses val="autoZero"/>
        <c:auto val="1"/>
        <c:lblAlgn val="ctr"/>
        <c:lblOffset val="100"/>
        <c:noMultiLvlLbl val="0"/>
      </c:catAx>
      <c:valAx>
        <c:axId val="909183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18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295" cy="340346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7154" y="0"/>
            <a:ext cx="4304295" cy="340346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F57BC2A-FAD4-46BD-9803-B284C8B0332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59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2" tIns="44106" rIns="88212" bIns="441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99" y="3272795"/>
            <a:ext cx="7946390" cy="2678709"/>
          </a:xfrm>
          <a:prstGeom prst="rect">
            <a:avLst/>
          </a:prstGeom>
        </p:spPr>
        <p:txBody>
          <a:bodyPr vert="horz" lIns="88212" tIns="44106" rIns="88212" bIns="441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0504"/>
            <a:ext cx="4304295" cy="340346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7154" y="6460504"/>
            <a:ext cx="4304295" cy="340346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7653AA87-6FB1-4C20-B02E-4676C8F0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5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3AA87-6FB1-4C20-B02E-4676C8F0F8C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3AA87-6FB1-4C20-B02E-4676C8F0F8C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4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45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45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45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51628" y="1464310"/>
            <a:ext cx="3645534" cy="465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8095" cy="12649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1543" y="121920"/>
            <a:ext cx="1176527" cy="9311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19" y="1557527"/>
            <a:ext cx="9084564" cy="49682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45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8E720489-29C7-4444-AFEF-61017351D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8EB8EB31-E5D0-46F4-A91B-A9B283E664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22238"/>
            <a:ext cx="11763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994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68095" cy="12649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1543" y="121920"/>
            <a:ext cx="1176527" cy="9311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123825"/>
            <a:ext cx="734822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45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437" y="1586941"/>
            <a:ext cx="8126730" cy="469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45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603" y="2544991"/>
            <a:ext cx="5937180" cy="40844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422" y="139699"/>
            <a:ext cx="867156" cy="9357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075435"/>
            <a:ext cx="8991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/>
              <a:t>ОТЧЕТ </a:t>
            </a:r>
            <a:r>
              <a:rPr lang="ru-RU" sz="2800" dirty="0"/>
              <a:t>О РЕАЛИЗАЦИИ ЛИН-ПРОЕКТА </a:t>
            </a:r>
            <a:br>
              <a:rPr lang="ru-RU" sz="2800" dirty="0"/>
            </a:br>
            <a:r>
              <a:rPr lang="ru-RU" sz="2800" dirty="0"/>
              <a:t>"ОПТИМИЗАЦИЯ ПРОЦЕССА ЕЖЕДНЕВНОГО </a:t>
            </a:r>
            <a:br>
              <a:rPr lang="ru-RU" sz="2800" dirty="0"/>
            </a:br>
            <a:r>
              <a:rPr lang="ru-RU" sz="2800" dirty="0"/>
              <a:t>УЧЕТА ПОСЕТИТЕЛЕЙ УЧРЕЖДЕНИЯ"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200" y="2447291"/>
            <a:ext cx="8661400" cy="2931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10"/>
              </a:spcBef>
            </a:pPr>
            <a:endParaRPr lang="ru-RU" sz="2400" b="1" spc="-5" dirty="0">
              <a:solidFill>
                <a:srgbClr val="3A455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</a:pPr>
            <a:r>
              <a:rPr lang="ru-RU" sz="2400" b="1" spc="-5" dirty="0">
                <a:solidFill>
                  <a:srgbClr val="3A4554"/>
                </a:solidFill>
                <a:latin typeface="Arial"/>
                <a:cs typeface="Arial"/>
              </a:rPr>
              <a:t>Шараева О. А</a:t>
            </a:r>
            <a:r>
              <a:rPr sz="2400" b="1" dirty="0">
                <a:solidFill>
                  <a:srgbClr val="3A4554"/>
                </a:solidFill>
                <a:latin typeface="Arial"/>
                <a:cs typeface="Arial"/>
              </a:rPr>
              <a:t>.,</a:t>
            </a:r>
            <a:endParaRPr lang="ru-RU"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-10" dirty="0">
                <a:solidFill>
                  <a:srgbClr val="3A4554"/>
                </a:solidFill>
                <a:latin typeface="Arial"/>
                <a:cs typeface="Arial"/>
              </a:rPr>
              <a:t>заместитель </a:t>
            </a:r>
            <a:r>
              <a:rPr sz="2400" b="1" spc="-5" dirty="0" err="1">
                <a:solidFill>
                  <a:srgbClr val="3A4554"/>
                </a:solidFill>
                <a:latin typeface="Arial"/>
                <a:cs typeface="Arial"/>
              </a:rPr>
              <a:t>директора</a:t>
            </a:r>
            <a:r>
              <a:rPr sz="2400" b="1" spc="-5" dirty="0">
                <a:solidFill>
                  <a:srgbClr val="3A4554"/>
                </a:solidFill>
                <a:latin typeface="Arial"/>
                <a:cs typeface="Arial"/>
              </a:rPr>
              <a:t> по УВР  </a:t>
            </a:r>
            <a:endParaRPr lang="ru-RU" sz="2400" b="1" spc="-5" dirty="0">
              <a:solidFill>
                <a:srgbClr val="3A4554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A4554"/>
                </a:solidFill>
                <a:latin typeface="Arial"/>
                <a:cs typeface="Arial"/>
              </a:rPr>
              <a:t>МБУ ДО ДТ </a:t>
            </a:r>
            <a:r>
              <a:rPr lang="ru-RU" sz="2400" b="1" spc="-5" dirty="0">
                <a:solidFill>
                  <a:srgbClr val="3A4554"/>
                </a:solidFill>
                <a:latin typeface="Arial"/>
                <a:cs typeface="Arial"/>
              </a:rPr>
              <a:t>"</a:t>
            </a:r>
            <a:r>
              <a:rPr sz="2400" b="1" spc="-5" dirty="0" err="1">
                <a:solidFill>
                  <a:srgbClr val="3A4554"/>
                </a:solidFill>
                <a:latin typeface="Arial"/>
                <a:cs typeface="Arial"/>
              </a:rPr>
              <a:t>Вектор</a:t>
            </a:r>
            <a:r>
              <a:rPr lang="ru-RU" sz="2400" b="1" spc="-5" dirty="0">
                <a:solidFill>
                  <a:srgbClr val="3A4554"/>
                </a:solidFill>
                <a:latin typeface="Arial"/>
                <a:cs typeface="Arial"/>
              </a:rPr>
              <a:t>"</a:t>
            </a:r>
            <a:endParaRPr sz="2400" b="1" spc="-5" dirty="0">
              <a:solidFill>
                <a:srgbClr val="3A4554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Arial"/>
              <a:cs typeface="Arial"/>
            </a:endParaRPr>
          </a:p>
          <a:p>
            <a:pPr marL="12700" marR="4288155" algn="ctr">
              <a:lnSpc>
                <a:spcPct val="100000"/>
              </a:lnSpc>
            </a:pPr>
            <a:r>
              <a:rPr sz="1800" b="1" spc="-5" dirty="0" err="1">
                <a:solidFill>
                  <a:srgbClr val="3A4554"/>
                </a:solidFill>
                <a:latin typeface="Arial"/>
                <a:cs typeface="Arial"/>
              </a:rPr>
              <a:t>Новокузнецкий</a:t>
            </a:r>
            <a:r>
              <a:rPr lang="ru-RU" sz="1800" b="1" spc="-5" dirty="0">
                <a:solidFill>
                  <a:srgbClr val="3A4554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3A4554"/>
                </a:solidFill>
                <a:latin typeface="Arial"/>
                <a:cs typeface="Arial"/>
              </a:rPr>
              <a:t>городской</a:t>
            </a:r>
            <a:r>
              <a:rPr sz="1800" b="1" spc="-5" dirty="0">
                <a:solidFill>
                  <a:srgbClr val="3A4554"/>
                </a:solidFill>
                <a:latin typeface="Arial"/>
                <a:cs typeface="Arial"/>
              </a:rPr>
              <a:t> </a:t>
            </a:r>
            <a:r>
              <a:rPr sz="1800" b="1" spc="-5" dirty="0" err="1">
                <a:solidFill>
                  <a:srgbClr val="3A4554"/>
                </a:solidFill>
                <a:latin typeface="Arial"/>
                <a:cs typeface="Arial"/>
              </a:rPr>
              <a:t>округ</a:t>
            </a:r>
            <a:r>
              <a:rPr sz="1800" b="1" spc="-5" dirty="0">
                <a:solidFill>
                  <a:srgbClr val="3A4554"/>
                </a:solidFill>
                <a:latin typeface="Arial"/>
                <a:cs typeface="Arial"/>
              </a:rPr>
              <a:t>,</a:t>
            </a:r>
            <a:r>
              <a:rPr sz="1800" b="1" dirty="0">
                <a:solidFill>
                  <a:srgbClr val="3A4554"/>
                </a:solidFill>
                <a:latin typeface="Arial"/>
                <a:cs typeface="Arial"/>
              </a:rPr>
              <a:t> </a:t>
            </a:r>
            <a:endParaRPr lang="ru-RU" sz="1800" b="1" dirty="0">
              <a:solidFill>
                <a:srgbClr val="3A4554"/>
              </a:solidFill>
              <a:latin typeface="Arial"/>
              <a:cs typeface="Arial"/>
            </a:endParaRPr>
          </a:p>
          <a:p>
            <a:pPr marL="12700" marR="4288155" algn="ctr">
              <a:lnSpc>
                <a:spcPct val="100000"/>
              </a:lnSpc>
            </a:pPr>
            <a:r>
              <a:rPr sz="1800" b="1" spc="-10" dirty="0">
                <a:solidFill>
                  <a:srgbClr val="3A4554"/>
                </a:solidFill>
                <a:latin typeface="Arial"/>
                <a:cs typeface="Arial"/>
              </a:rPr>
              <a:t>202</a:t>
            </a:r>
            <a:r>
              <a:rPr lang="ru-RU" sz="1800" b="1" spc="-10" dirty="0">
                <a:solidFill>
                  <a:srgbClr val="3A4554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5021591A-CA8E-4CB2-9136-07F316584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573463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i="1">
                <a:solidFill>
                  <a:srgbClr val="FF0000"/>
                </a:solidFill>
              </a:rPr>
              <a:t>фото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9045008-748D-4929-A10B-827640522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13185"/>
              </p:ext>
            </p:extLst>
          </p:nvPr>
        </p:nvGraphicFramePr>
        <p:xfrm>
          <a:off x="250825" y="1306513"/>
          <a:ext cx="8609013" cy="453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28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Принципы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бережливого производства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Действия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668"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Стандартизация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памятки по заполнению онлайн-таблицы учета учащихся, присутствующих на занятиях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4361">
                <a:tc>
                  <a:txBody>
                    <a:bodyPr/>
                    <a:lstStyle/>
                    <a:p>
                      <a:r>
                        <a:rPr lang="ru-RU" sz="1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Заполнение онлайн-таблицы учета учащихся, присутствующих на занятиях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B9EE240-F6B3-4D79-BF19-1BF58E84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6250365" cy="984885"/>
          </a:xfrm>
        </p:spPr>
        <p:txBody>
          <a:bodyPr/>
          <a:lstStyle/>
          <a:p>
            <a:pPr>
              <a:defRPr/>
            </a:pPr>
            <a:r>
              <a:rPr lang="ru-RU" dirty="0"/>
              <a:t>РЕЗУЛЬТАТЫ И ЭФФЕКТЫ, </a:t>
            </a:r>
            <a:br>
              <a:rPr lang="ru-RU" dirty="0"/>
            </a:br>
            <a:r>
              <a:rPr lang="ru-RU" dirty="0"/>
              <a:t>ДОСТИГНУТЫЕ В РАМКАХ ПРОЕКТА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48">
            <a:extLst>
              <a:ext uri="{FF2B5EF4-FFF2-40B4-BE49-F238E27FC236}">
                <a16:creationId xmlns:a16="http://schemas.microsoft.com/office/drawing/2014/main" id="{E4BB34E5-964B-4CCD-ACAE-B20B5873A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7391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 СЧЕТ ПЕРЕХОДА НА ЭЛЕКТРОННЫЙ УЧЕТ ПРИСУТСТВУЮЩИХ</a:t>
            </a:r>
          </a:p>
          <a:p>
            <a:pPr algn="ctr"/>
            <a:endParaRPr lang="ru-RU" altLang="ru-RU" sz="1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 eaLnBrk="1" hangingPunct="1"/>
            <a:r>
              <a:rPr lang="ru-RU" altLang="ru-RU" sz="1600" b="1" dirty="0">
                <a:solidFill>
                  <a:srgbClr val="92D050"/>
                </a:solidFill>
                <a:latin typeface="Calibri" panose="020F0502020204030204" pitchFamily="34" charset="0"/>
              </a:rPr>
              <a:t>ОХВАТ ПЕДАГОГОВ</a:t>
            </a:r>
            <a:r>
              <a:rPr lang="ru-RU" altLang="ru-RU" sz="1600" b="1" dirty="0">
                <a:latin typeface="Calibri" panose="020F0502020204030204" pitchFamily="34" charset="0"/>
              </a:rPr>
              <a:t> 100 %</a:t>
            </a:r>
          </a:p>
          <a:p>
            <a:pPr algn="just" eaLnBrk="1" hangingPunct="1"/>
            <a:r>
              <a:rPr lang="ru-RU" altLang="ru-RU" sz="1600" b="1" dirty="0">
                <a:solidFill>
                  <a:srgbClr val="92D050"/>
                </a:solidFill>
                <a:latin typeface="+mj-lt"/>
              </a:rPr>
              <a:t>ЭКОНОМИЯ ВРЕМЕНИ</a:t>
            </a:r>
            <a:r>
              <a:rPr lang="ru-RU" altLang="ru-RU" sz="1600" b="1" dirty="0">
                <a:solidFill>
                  <a:srgbClr val="9BBB59"/>
                </a:solidFill>
                <a:latin typeface="+mj-lt"/>
              </a:rPr>
              <a:t>: </a:t>
            </a:r>
            <a:r>
              <a:rPr lang="ru-RU" altLang="ru-RU" sz="1600" b="1" dirty="0">
                <a:latin typeface="Calibri" panose="020F0502020204030204" pitchFamily="34" charset="0"/>
              </a:rPr>
              <a:t>2 часа ежедневно, 52 часа ежемесячно</a:t>
            </a:r>
          </a:p>
          <a:p>
            <a:pPr algn="just" eaLnBrk="1" hangingPunct="1"/>
            <a:r>
              <a:rPr lang="ru-RU" altLang="ru-RU" sz="1600" b="1" dirty="0">
                <a:solidFill>
                  <a:srgbClr val="92D050"/>
                </a:solidFill>
                <a:latin typeface="Calibri" panose="020F0502020204030204" pitchFamily="34" charset="0"/>
                <a:cs typeface="Times New Roman" pitchFamily="18" charset="0"/>
              </a:rPr>
              <a:t>УПРОЩЕНИЕ ХРАНЕНИЯ: </a:t>
            </a:r>
            <a:r>
              <a:rPr lang="ru-RU" altLang="ru-RU" sz="1600" b="1" dirty="0">
                <a:latin typeface="Calibri" panose="020F0502020204030204" pitchFamily="34" charset="0"/>
                <a:cs typeface="Times New Roman" pitchFamily="18" charset="0"/>
              </a:rPr>
              <a:t>на одном облачном хранилище</a:t>
            </a:r>
            <a:endParaRPr lang="ru-RU" altLang="ru-RU" sz="16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7484E7F-9F70-49E1-AB7D-5DD9642CD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427449"/>
              </p:ext>
            </p:extLst>
          </p:nvPr>
        </p:nvGraphicFramePr>
        <p:xfrm>
          <a:off x="721895" y="1601804"/>
          <a:ext cx="3621505" cy="307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EDFEA-FD66-3F46-1DDC-EB2E74D9AF74}"/>
              </a:ext>
            </a:extLst>
          </p:cNvPr>
          <p:cNvSpPr txBox="1">
            <a:spLocks/>
          </p:cNvSpPr>
          <p:nvPr/>
        </p:nvSpPr>
        <p:spPr>
          <a:xfrm>
            <a:off x="1066800" y="304800"/>
            <a:ext cx="625036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ru-RU" sz="3200" b="1" i="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РЕЗУЛЬТАТЫ И ЭФФЕКТЫ, </a:t>
            </a:r>
            <a:br>
              <a:rPr lang="ru-RU" dirty="0"/>
            </a:br>
            <a:r>
              <a:rPr lang="ru-RU" dirty="0"/>
              <a:t>ДОСТИГНУТЫЕ В РАМКАХ ПРОЕКТА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Стрелка вправо 130">
            <a:extLst>
              <a:ext uri="{FF2B5EF4-FFF2-40B4-BE49-F238E27FC236}">
                <a16:creationId xmlns:a16="http://schemas.microsoft.com/office/drawing/2014/main" id="{0ECDE7FA-DE7E-407D-846C-92D7177C5D6A}"/>
              </a:ext>
            </a:extLst>
          </p:cNvPr>
          <p:cNvSpPr/>
          <p:nvPr/>
        </p:nvSpPr>
        <p:spPr>
          <a:xfrm>
            <a:off x="3595449" y="2743200"/>
            <a:ext cx="688519" cy="38425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8672C5ED-D454-45E2-BA27-8472CD9D22FA}"/>
              </a:ext>
            </a:extLst>
          </p:cNvPr>
          <p:cNvSpPr/>
          <p:nvPr/>
        </p:nvSpPr>
        <p:spPr>
          <a:xfrm>
            <a:off x="435879" y="2264876"/>
            <a:ext cx="251520" cy="1254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FC07BF99-46D9-45A9-9CAB-F45D4A1419E4}"/>
              </a:ext>
            </a:extLst>
          </p:cNvPr>
          <p:cNvSpPr/>
          <p:nvPr/>
        </p:nvSpPr>
        <p:spPr>
          <a:xfrm>
            <a:off x="7351281" y="2315649"/>
            <a:ext cx="288032" cy="1440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ВЫХОД</a:t>
            </a:r>
          </a:p>
        </p:txBody>
      </p:sp>
      <p:graphicFrame>
        <p:nvGraphicFramePr>
          <p:cNvPr id="143" name="Таблица 142">
            <a:extLst>
              <a:ext uri="{FF2B5EF4-FFF2-40B4-BE49-F238E27FC236}">
                <a16:creationId xmlns:a16="http://schemas.microsoft.com/office/drawing/2014/main" id="{C99B950B-E80D-4B97-9233-11A5CE8EB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257153"/>
              </p:ext>
            </p:extLst>
          </p:nvPr>
        </p:nvGraphicFramePr>
        <p:xfrm>
          <a:off x="4571999" y="2201596"/>
          <a:ext cx="2283443" cy="17948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3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9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Педагоги дополнительного образования</a:t>
                      </a:r>
                      <a:endParaRPr lang="ru-RU" sz="11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7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Не все педагоги регулярно заполняют электронную таблицу учета в силу занятости и забывчивости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1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120 мин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6" name="Таблица 145">
            <a:extLst>
              <a:ext uri="{FF2B5EF4-FFF2-40B4-BE49-F238E27FC236}">
                <a16:creationId xmlns:a16="http://schemas.microsoft.com/office/drawing/2014/main" id="{4923015A-5167-49EE-A089-E4C8E841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7595"/>
              </p:ext>
            </p:extLst>
          </p:nvPr>
        </p:nvGraphicFramePr>
        <p:xfrm>
          <a:off x="1129329" y="2201596"/>
          <a:ext cx="2155210" cy="179482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5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2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дополнительного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4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Отсутствие интернета в связи с отключением электроэнергии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1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40 мин.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95086B60-CA24-4B42-9C23-3C05C3EF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4179"/>
            <a:ext cx="6434518" cy="1292662"/>
          </a:xfrm>
        </p:spPr>
        <p:txBody>
          <a:bodyPr/>
          <a:lstStyle/>
          <a:p>
            <a:pPr>
              <a:defRPr/>
            </a:pPr>
            <a:r>
              <a:rPr lang="ru-RU" sz="2800" b="1" dirty="0"/>
              <a:t>НЕУЧТЕННЫЕ СЛОЖНОСТИ, ВОЗНИКШИЕ </a:t>
            </a:r>
            <a:br>
              <a:rPr lang="ru-RU" sz="2800" b="1" dirty="0"/>
            </a:br>
            <a:r>
              <a:rPr lang="ru-RU" sz="2800" b="1" dirty="0"/>
              <a:t>НА ПУТИ К ЦЕЛЕВОМУ СОСТОЯНИЮ </a:t>
            </a:r>
            <a:br>
              <a:rPr lang="ru-RU" sz="2800" b="1" dirty="0"/>
            </a:br>
            <a:r>
              <a:rPr lang="ru-RU" sz="2800" b="1" dirty="0"/>
              <a:t>ПРОЦЕССА</a:t>
            </a:r>
            <a:endParaRPr lang="ru-RU" sz="2800" dirty="0"/>
          </a:p>
        </p:txBody>
      </p:sp>
      <p:sp>
        <p:nvSpPr>
          <p:cNvPr id="15" name="Прямоугольник 54">
            <a:extLst>
              <a:ext uri="{FF2B5EF4-FFF2-40B4-BE49-F238E27FC236}">
                <a16:creationId xmlns:a16="http://schemas.microsoft.com/office/drawing/2014/main" id="{BE7B5DE3-7C4B-4F67-8297-930A08A96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03" y="4823806"/>
            <a:ext cx="34318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00"/>
                </a:solidFill>
              </a:rPr>
              <a:t>Условные обозначения:</a:t>
            </a:r>
          </a:p>
        </p:txBody>
      </p:sp>
      <p:sp>
        <p:nvSpPr>
          <p:cNvPr id="16" name="Пятно 1 60">
            <a:extLst>
              <a:ext uri="{FF2B5EF4-FFF2-40B4-BE49-F238E27FC236}">
                <a16:creationId xmlns:a16="http://schemas.microsoft.com/office/drawing/2014/main" id="{4CB12F09-86E5-489E-8CD9-A0D84EF90D0C}"/>
              </a:ext>
            </a:extLst>
          </p:cNvPr>
          <p:cNvSpPr/>
          <p:nvPr/>
        </p:nvSpPr>
        <p:spPr>
          <a:xfrm>
            <a:off x="125672" y="5122936"/>
            <a:ext cx="617537" cy="72707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9463BB-5FAF-4E5E-B7B8-B2CE5D8EAC5D}"/>
              </a:ext>
            </a:extLst>
          </p:cNvPr>
          <p:cNvSpPr txBox="1"/>
          <p:nvPr/>
        </p:nvSpPr>
        <p:spPr>
          <a:xfrm>
            <a:off x="900023" y="5358773"/>
            <a:ext cx="4577316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Отсутствие интернета </a:t>
            </a:r>
          </a:p>
        </p:txBody>
      </p:sp>
      <p:sp>
        <p:nvSpPr>
          <p:cNvPr id="19" name="Пятно 1 60">
            <a:extLst>
              <a:ext uri="{FF2B5EF4-FFF2-40B4-BE49-F238E27FC236}">
                <a16:creationId xmlns:a16="http://schemas.microsoft.com/office/drawing/2014/main" id="{72FDE70F-21F6-4114-BCF6-555D6C356D33}"/>
              </a:ext>
            </a:extLst>
          </p:cNvPr>
          <p:cNvSpPr/>
          <p:nvPr/>
        </p:nvSpPr>
        <p:spPr>
          <a:xfrm>
            <a:off x="1141829" y="3359996"/>
            <a:ext cx="617537" cy="79141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1" name="Пятно 1 60">
            <a:extLst>
              <a:ext uri="{FF2B5EF4-FFF2-40B4-BE49-F238E27FC236}">
                <a16:creationId xmlns:a16="http://schemas.microsoft.com/office/drawing/2014/main" id="{ED90847A-B1EB-41BD-B808-8E4B3F532CDD}"/>
              </a:ext>
            </a:extLst>
          </p:cNvPr>
          <p:cNvSpPr/>
          <p:nvPr/>
        </p:nvSpPr>
        <p:spPr>
          <a:xfrm>
            <a:off x="125672" y="5865771"/>
            <a:ext cx="617537" cy="72707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44319-F26A-442E-8A5F-866D0018E873}"/>
              </a:ext>
            </a:extLst>
          </p:cNvPr>
          <p:cNvSpPr txBox="1"/>
          <p:nvPr/>
        </p:nvSpPr>
        <p:spPr>
          <a:xfrm>
            <a:off x="900023" y="6070234"/>
            <a:ext cx="4577316" cy="264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Занятость педагогов</a:t>
            </a:r>
          </a:p>
        </p:txBody>
      </p:sp>
      <p:sp>
        <p:nvSpPr>
          <p:cNvPr id="23" name="Пятно 1 60">
            <a:extLst>
              <a:ext uri="{FF2B5EF4-FFF2-40B4-BE49-F238E27FC236}">
                <a16:creationId xmlns:a16="http://schemas.microsoft.com/office/drawing/2014/main" id="{96FD8E46-F24E-4048-8123-334D1FD39F14}"/>
              </a:ext>
            </a:extLst>
          </p:cNvPr>
          <p:cNvSpPr/>
          <p:nvPr/>
        </p:nvSpPr>
        <p:spPr>
          <a:xfrm>
            <a:off x="4452572" y="3429000"/>
            <a:ext cx="617537" cy="72707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800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32454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3">
            <a:extLst>
              <a:ext uri="{FF2B5EF4-FFF2-40B4-BE49-F238E27FC236}">
                <a16:creationId xmlns:a16="http://schemas.microsoft.com/office/drawing/2014/main" id="{CBDE058F-894A-43AA-AFA2-0C3AB634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686" y="765034"/>
            <a:ext cx="132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</a:rPr>
              <a:t>БЫЛО</a:t>
            </a:r>
          </a:p>
        </p:txBody>
      </p:sp>
      <p:sp>
        <p:nvSpPr>
          <p:cNvPr id="21507" name="TextBox 52">
            <a:extLst>
              <a:ext uri="{FF2B5EF4-FFF2-40B4-BE49-F238E27FC236}">
                <a16:creationId xmlns:a16="http://schemas.microsoft.com/office/drawing/2014/main" id="{A01E815D-6187-4E95-9737-CA93FEEB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981" y="765033"/>
            <a:ext cx="127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</a:rPr>
              <a:t>СТАЛО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FDBD37BC-D74B-48A0-8D33-CFF428CD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337" y="115888"/>
            <a:ext cx="65" cy="984885"/>
          </a:xfrm>
        </p:spPr>
        <p:txBody>
          <a:bodyPr/>
          <a:lstStyle/>
          <a:p>
            <a:pPr algn="ctr">
              <a:defRPr/>
            </a:pPr>
            <a:br>
              <a:rPr dirty="0"/>
            </a:br>
            <a:endParaRPr dirty="0"/>
          </a:p>
        </p:txBody>
      </p:sp>
      <p:sp>
        <p:nvSpPr>
          <p:cNvPr id="21547" name="Прямоугольник 52">
            <a:extLst>
              <a:ext uri="{FF2B5EF4-FFF2-40B4-BE49-F238E27FC236}">
                <a16:creationId xmlns:a16="http://schemas.microsoft.com/office/drawing/2014/main" id="{3B8C1D20-5311-4007-882E-579655F1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1571625"/>
            <a:ext cx="928687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ru-RU" altLang="ru-RU" sz="11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A8171945-74E6-499F-91A3-CB674C192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8CA99F-4328-4BE8-A3AF-6BC884B6D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030" y="1407471"/>
            <a:ext cx="1912252" cy="21739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05C5A6-C663-43D7-A0C2-C6292454F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030" y="3761875"/>
            <a:ext cx="1930734" cy="2662655"/>
          </a:xfrm>
          <a:prstGeom prst="rect">
            <a:avLst/>
          </a:prstGeom>
        </p:spPr>
      </p:pic>
      <p:sp>
        <p:nvSpPr>
          <p:cNvPr id="19" name="Стрелка вправо 136">
            <a:extLst>
              <a:ext uri="{FF2B5EF4-FFF2-40B4-BE49-F238E27FC236}">
                <a16:creationId xmlns:a16="http://schemas.microsoft.com/office/drawing/2014/main" id="{FF00CD98-3052-456A-977C-6109ED936BCE}"/>
              </a:ext>
            </a:extLst>
          </p:cNvPr>
          <p:cNvSpPr/>
          <p:nvPr/>
        </p:nvSpPr>
        <p:spPr>
          <a:xfrm>
            <a:off x="3411220" y="1664588"/>
            <a:ext cx="1457759" cy="21484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трелка вправо 136">
            <a:extLst>
              <a:ext uri="{FF2B5EF4-FFF2-40B4-BE49-F238E27FC236}">
                <a16:creationId xmlns:a16="http://schemas.microsoft.com/office/drawing/2014/main" id="{F514BDBA-2C2C-4A74-B1DC-7DCDDDD9C770}"/>
              </a:ext>
            </a:extLst>
          </p:cNvPr>
          <p:cNvSpPr/>
          <p:nvPr/>
        </p:nvSpPr>
        <p:spPr>
          <a:xfrm>
            <a:off x="4195538" y="5378877"/>
            <a:ext cx="1457759" cy="21484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0DC5C7-8C0C-7753-0642-527C2263B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5" y="1300510"/>
            <a:ext cx="2019792" cy="2693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F104CC-C3AB-B91C-AC2D-A45FD6A5B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31" y="4023165"/>
            <a:ext cx="3550207" cy="26626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6A933-6F85-46D4-D446-CAB4AFFDE6B4}"/>
              </a:ext>
            </a:extLst>
          </p:cNvPr>
          <p:cNvSpPr txBox="1">
            <a:spLocks/>
          </p:cNvSpPr>
          <p:nvPr/>
        </p:nvSpPr>
        <p:spPr>
          <a:xfrm>
            <a:off x="931635" y="96043"/>
            <a:ext cx="500079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ru-RU" sz="3200" b="1" i="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ДОСТИГНУТЫЕ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24743655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3">
            <a:extLst>
              <a:ext uri="{FF2B5EF4-FFF2-40B4-BE49-F238E27FC236}">
                <a16:creationId xmlns:a16="http://schemas.microsoft.com/office/drawing/2014/main" id="{CBDE058F-894A-43AA-AFA2-0C3AB634D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598" y="1169988"/>
            <a:ext cx="132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</a:rPr>
              <a:t>БЫЛО</a:t>
            </a:r>
          </a:p>
        </p:txBody>
      </p:sp>
      <p:sp>
        <p:nvSpPr>
          <p:cNvPr id="21507" name="TextBox 52">
            <a:extLst>
              <a:ext uri="{FF2B5EF4-FFF2-40B4-BE49-F238E27FC236}">
                <a16:creationId xmlns:a16="http://schemas.microsoft.com/office/drawing/2014/main" id="{A01E815D-6187-4E95-9737-CA93FEEB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695" y="1139870"/>
            <a:ext cx="127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Calibri" panose="020F0502020204030204" pitchFamily="34" charset="0"/>
              </a:rPr>
              <a:t>СТАЛО</a:t>
            </a:r>
          </a:p>
        </p:txBody>
      </p:sp>
      <p:sp>
        <p:nvSpPr>
          <p:cNvPr id="21508" name="Прямоугольник 13">
            <a:extLst>
              <a:ext uri="{FF2B5EF4-FFF2-40B4-BE49-F238E27FC236}">
                <a16:creationId xmlns:a16="http://schemas.microsoft.com/office/drawing/2014/main" id="{2FF64CA8-D138-4696-BDEF-D063A9FDF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792119"/>
            <a:ext cx="5646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ВРЕМЯ ПРОТЕКАНИЯ ПРОЦЕССА:</a:t>
            </a:r>
            <a:r>
              <a:rPr lang="en-US" altLang="ru-RU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509" name="Прямоугольник 14">
            <a:extLst>
              <a:ext uri="{FF2B5EF4-FFF2-40B4-BE49-F238E27FC236}">
                <a16:creationId xmlns:a16="http://schemas.microsoft.com/office/drawing/2014/main" id="{7E553BF8-0171-4945-862A-00357237F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99" y="5193536"/>
            <a:ext cx="337400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БЫЛО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3 часа (180 мин. ) </a:t>
            </a:r>
          </a:p>
          <a:p>
            <a:pPr algn="ctr" eaLnBrk="1" hangingPunct="1"/>
            <a:endParaRPr lang="ru-RU" altLang="ru-RU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510" name="Прямоугольник 15">
            <a:extLst>
              <a:ext uri="{FF2B5EF4-FFF2-40B4-BE49-F238E27FC236}">
                <a16:creationId xmlns:a16="http://schemas.microsoft.com/office/drawing/2014/main" id="{359B0E5C-213D-4E53-BAB8-86166FA8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623" y="5126347"/>
            <a:ext cx="316977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 dirty="0">
                <a:latin typeface="+mj-lt"/>
              </a:rPr>
              <a:t>СТАЛО</a:t>
            </a:r>
            <a:r>
              <a:rPr lang="ru-RU" altLang="ru-RU" dirty="0">
                <a:latin typeface="+mj-lt"/>
              </a:rPr>
              <a:t>:</a:t>
            </a:r>
          </a:p>
          <a:p>
            <a:pPr algn="ctr" eaLnBrk="1" hangingPunct="1"/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1 час (60 мин.) </a:t>
            </a:r>
          </a:p>
        </p:txBody>
      </p:sp>
      <p:sp>
        <p:nvSpPr>
          <p:cNvPr id="21547" name="Прямоугольник 52">
            <a:extLst>
              <a:ext uri="{FF2B5EF4-FFF2-40B4-BE49-F238E27FC236}">
                <a16:creationId xmlns:a16="http://schemas.microsoft.com/office/drawing/2014/main" id="{3B8C1D20-5311-4007-882E-579655F1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1571625"/>
            <a:ext cx="928687" cy="27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ru-RU" altLang="ru-RU" sz="11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A8171945-74E6-499F-91A3-CB674C192C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68BF0E-74E4-4247-89AC-F335D4F7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331" y="2207193"/>
            <a:ext cx="1366069" cy="1991266"/>
          </a:xfrm>
          <a:prstGeom prst="rect">
            <a:avLst/>
          </a:prstGeom>
        </p:spPr>
      </p:pic>
      <p:sp>
        <p:nvSpPr>
          <p:cNvPr id="19" name="Стрелка вправо 136">
            <a:extLst>
              <a:ext uri="{FF2B5EF4-FFF2-40B4-BE49-F238E27FC236}">
                <a16:creationId xmlns:a16="http://schemas.microsoft.com/office/drawing/2014/main" id="{186820C5-533F-4F0D-9D83-BED77C879D37}"/>
              </a:ext>
            </a:extLst>
          </p:cNvPr>
          <p:cNvSpPr/>
          <p:nvPr/>
        </p:nvSpPr>
        <p:spPr>
          <a:xfrm>
            <a:off x="3840226" y="1274456"/>
            <a:ext cx="1457759" cy="21484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0" name="Стрелка вправо 136">
            <a:extLst>
              <a:ext uri="{FF2B5EF4-FFF2-40B4-BE49-F238E27FC236}">
                <a16:creationId xmlns:a16="http://schemas.microsoft.com/office/drawing/2014/main" id="{DA2B61FD-3BFB-4266-BA67-4F494B5C0DA7}"/>
              </a:ext>
            </a:extLst>
          </p:cNvPr>
          <p:cNvSpPr/>
          <p:nvPr/>
        </p:nvSpPr>
        <p:spPr>
          <a:xfrm>
            <a:off x="4107902" y="5518762"/>
            <a:ext cx="1457759" cy="21484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D338B4-615F-75CB-361D-3ABD5FDF5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7430" y="1345466"/>
            <a:ext cx="2425345" cy="32337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78E883-215B-5E2D-B783-2330F70B24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" t="20568"/>
          <a:stretch/>
        </p:blipFill>
        <p:spPr>
          <a:xfrm>
            <a:off x="4446343" y="2207193"/>
            <a:ext cx="2018527" cy="213243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12A2E2B-BFE8-6CA8-4E58-FB84EEE9D596}"/>
              </a:ext>
            </a:extLst>
          </p:cNvPr>
          <p:cNvSpPr txBox="1">
            <a:spLocks/>
          </p:cNvSpPr>
          <p:nvPr/>
        </p:nvSpPr>
        <p:spPr>
          <a:xfrm>
            <a:off x="931635" y="96043"/>
            <a:ext cx="500079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>
              <a:defRPr lang="ru-RU" sz="3200" b="1" i="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ДОСТИГНУТЫЕ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8855712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362558"/>
            <a:ext cx="76200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3A4554"/>
                </a:solidFill>
                <a:latin typeface="Arial"/>
                <a:cs typeface="Arial"/>
              </a:rPr>
              <a:t>ПАСПОРТ</a:t>
            </a:r>
            <a:r>
              <a:rPr lang="ru-RU" sz="2000" b="1" spc="-55" dirty="0">
                <a:solidFill>
                  <a:srgbClr val="3A4554"/>
                </a:solidFill>
                <a:latin typeface="Arial"/>
                <a:cs typeface="Arial"/>
              </a:rPr>
              <a:t> </a:t>
            </a:r>
            <a:r>
              <a:rPr lang="ru-RU" sz="2000" b="1" spc="-5" dirty="0">
                <a:solidFill>
                  <a:srgbClr val="3A4554"/>
                </a:solidFill>
                <a:latin typeface="Arial"/>
                <a:cs typeface="Arial"/>
              </a:rPr>
              <a:t>ПРОЕКТА</a:t>
            </a:r>
          </a:p>
          <a:p>
            <a:pPr marR="6096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3A4554"/>
                </a:solidFill>
                <a:latin typeface="Arial"/>
                <a:cs typeface="Arial"/>
              </a:rPr>
              <a:t>«ОПТИМИЗАЦИЯ ПРОЦЕССА ЕЖЕДНЕВНОГО УЧЕТА ПОСЕТИТЕЛЕЙ УЧРЕЖДЕНИЯ»</a:t>
            </a:r>
            <a:endParaRPr lang="ru-RU" sz="200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990DD-630F-F082-9F91-0BA82C6DF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8932" y="441368"/>
            <a:ext cx="5226136" cy="739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3810" y="198577"/>
            <a:ext cx="610235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800" spc="-10" dirty="0"/>
              <a:t>КОМАНДА </a:t>
            </a:r>
            <a:r>
              <a:rPr lang="ru-RU" sz="2800" spc="-5" dirty="0"/>
              <a:t>ПРОЕКТА</a:t>
            </a:r>
            <a:r>
              <a:rPr lang="ru-RU" sz="2800" spc="30" dirty="0"/>
              <a:t> </a:t>
            </a:r>
            <a:r>
              <a:rPr lang="ru-RU" sz="2800" spc="-20" dirty="0"/>
              <a:t>МБУ</a:t>
            </a:r>
            <a:r>
              <a:rPr lang="ru-RU" sz="2800" spc="5" dirty="0"/>
              <a:t> </a:t>
            </a:r>
            <a:r>
              <a:rPr lang="ru-RU" sz="2800" spc="-35" dirty="0"/>
              <a:t>ДО</a:t>
            </a:r>
            <a:r>
              <a:rPr lang="ru-RU" sz="2800" dirty="0"/>
              <a:t> </a:t>
            </a:r>
            <a:r>
              <a:rPr lang="ru-RU" sz="2800" spc="-35" dirty="0"/>
              <a:t>ДТ</a:t>
            </a:r>
            <a:r>
              <a:rPr lang="ru-RU" sz="2800" dirty="0"/>
              <a:t> </a:t>
            </a:r>
            <a:r>
              <a:rPr lang="ru-RU" sz="2800" spc="-5" dirty="0"/>
              <a:t>"ВЕКТОР"</a:t>
            </a:r>
            <a:endParaRPr lang="ru-RU"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2553959" y="1588968"/>
            <a:ext cx="2674310" cy="1599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dirty="0">
                <a:solidFill>
                  <a:srgbClr val="001F5F"/>
                </a:solidFill>
                <a:cs typeface="Arial"/>
              </a:rPr>
              <a:t>ШАРАЕВА ОЛЬГА АНАТОЛЬЕВНА</a:t>
            </a:r>
            <a:r>
              <a:rPr b="1" dirty="0">
                <a:solidFill>
                  <a:srgbClr val="001F5F"/>
                </a:solidFill>
                <a:cs typeface="Arial"/>
              </a:rPr>
              <a:t>, </a:t>
            </a:r>
            <a:endParaRPr lang="ru-RU" b="1" dirty="0">
              <a:solidFill>
                <a:srgbClr val="001F5F"/>
              </a:solidFill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b="1" dirty="0" err="1">
                <a:solidFill>
                  <a:srgbClr val="001F5F"/>
                </a:solidFill>
                <a:cs typeface="Arial"/>
              </a:rPr>
              <a:t>заместитель</a:t>
            </a:r>
            <a:r>
              <a:rPr b="1" dirty="0">
                <a:solidFill>
                  <a:srgbClr val="001F5F"/>
                </a:solidFill>
                <a:cs typeface="Arial"/>
              </a:rPr>
              <a:t>  директора по УВР - руководитель проекта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9691" y="1646437"/>
            <a:ext cx="2037142" cy="163108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dirty="0">
                <a:solidFill>
                  <a:srgbClr val="001F5F"/>
                </a:solidFill>
                <a:cs typeface="Arial"/>
              </a:rPr>
              <a:t>ВАРАКСИНА ЛАРИСА ВАЛЕНТИНОВНА,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dirty="0">
                <a:solidFill>
                  <a:srgbClr val="001F5F"/>
                </a:solidFill>
                <a:cs typeface="Arial"/>
              </a:rPr>
              <a:t>заместитель директора по БЖ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49692" y="3957569"/>
            <a:ext cx="2037141" cy="164391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spc="-10" dirty="0">
                <a:solidFill>
                  <a:srgbClr val="001F5F"/>
                </a:solidFill>
                <a:cs typeface="Arial"/>
              </a:rPr>
              <a:t>КОВАЛЕНКО 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001F5F"/>
                </a:solidFill>
                <a:cs typeface="Arial"/>
              </a:rPr>
              <a:t>ОЛЬГА </a:t>
            </a:r>
            <a:r>
              <a:rPr lang="ru-RU" b="1" dirty="0">
                <a:solidFill>
                  <a:srgbClr val="001F5F"/>
                </a:solidFill>
                <a:cs typeface="Arial"/>
              </a:rPr>
              <a:t>ЛЕОНИДОВНА,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spc="-10" dirty="0">
                <a:solidFill>
                  <a:srgbClr val="001F5F"/>
                </a:solidFill>
                <a:cs typeface="Arial"/>
              </a:rPr>
              <a:t>заместитель </a:t>
            </a:r>
            <a:r>
              <a:rPr lang="ru-RU" b="1" spc="-375" dirty="0">
                <a:solidFill>
                  <a:srgbClr val="001F5F"/>
                </a:solidFill>
                <a:cs typeface="Arial"/>
              </a:rPr>
              <a:t> </a:t>
            </a:r>
            <a:r>
              <a:rPr lang="ru-RU" b="1" spc="-5" dirty="0">
                <a:solidFill>
                  <a:srgbClr val="001F5F"/>
                </a:solidFill>
                <a:cs typeface="Arial"/>
              </a:rPr>
              <a:t>директора </a:t>
            </a:r>
            <a:r>
              <a:rPr lang="ru-RU" b="1" dirty="0">
                <a:solidFill>
                  <a:srgbClr val="001F5F"/>
                </a:solidFill>
                <a:cs typeface="Arial"/>
              </a:rPr>
              <a:t>по</a:t>
            </a:r>
            <a:r>
              <a:rPr lang="ru-RU" b="1" spc="-10" dirty="0">
                <a:solidFill>
                  <a:srgbClr val="001F5F"/>
                </a:solidFill>
                <a:cs typeface="Arial"/>
              </a:rPr>
              <a:t> </a:t>
            </a:r>
            <a:r>
              <a:rPr lang="ru-RU" b="1" dirty="0">
                <a:solidFill>
                  <a:srgbClr val="001F5F"/>
                </a:solidFill>
                <a:cs typeface="Arial"/>
              </a:rPr>
              <a:t>УВР</a:t>
            </a:r>
            <a:endParaRPr lang="ru-RU" dirty="0">
              <a:cs typeface="Arial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C36ADF-16C5-449D-B653-534AA5326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5081"/>
          <a:stretch/>
        </p:blipFill>
        <p:spPr>
          <a:xfrm>
            <a:off x="630180" y="1449950"/>
            <a:ext cx="1705160" cy="213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80DFFE4F-78C0-5E40-82DD-ABBEFDAE0551}"/>
              </a:ext>
            </a:extLst>
          </p:cNvPr>
          <p:cNvSpPr txBox="1"/>
          <p:nvPr/>
        </p:nvSpPr>
        <p:spPr>
          <a:xfrm>
            <a:off x="2620486" y="4267200"/>
            <a:ext cx="2268297" cy="131253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dirty="0">
                <a:solidFill>
                  <a:srgbClr val="001F5F"/>
                </a:solidFill>
                <a:cs typeface="Arial"/>
              </a:rPr>
              <a:t>ЛОБАНЦЕВА ЕЛЕНА АНДРЕЕВНА,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ru-RU" b="1" dirty="0">
                <a:solidFill>
                  <a:srgbClr val="001F5F"/>
                </a:solidFill>
                <a:cs typeface="Arial"/>
              </a:rPr>
              <a:t>заместитель директора по УВР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194E6B7-8084-2E17-F2FB-CEAABAD462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2CCBD1-E174-CEC6-D6AB-FAF07E44C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188" y="1738886"/>
            <a:ext cx="1517750" cy="184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9CFE80-1EE4-7959-637C-53756C764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6" y="4179175"/>
            <a:ext cx="1552676" cy="190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DC4D62-D566-5277-BE32-6236E1B40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0263" y="4179175"/>
            <a:ext cx="1552675" cy="1842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Стрелка вправо 130">
            <a:extLst>
              <a:ext uri="{FF2B5EF4-FFF2-40B4-BE49-F238E27FC236}">
                <a16:creationId xmlns:a16="http://schemas.microsoft.com/office/drawing/2014/main" id="{0ECDE7FA-DE7E-407D-846C-92D7177C5D6A}"/>
              </a:ext>
            </a:extLst>
          </p:cNvPr>
          <p:cNvSpPr/>
          <p:nvPr/>
        </p:nvSpPr>
        <p:spPr>
          <a:xfrm>
            <a:off x="2228850" y="2998788"/>
            <a:ext cx="366713" cy="2492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8672C5ED-D454-45E2-BA27-8472CD9D22FA}"/>
              </a:ext>
            </a:extLst>
          </p:cNvPr>
          <p:cNvSpPr/>
          <p:nvPr/>
        </p:nvSpPr>
        <p:spPr>
          <a:xfrm>
            <a:off x="190672" y="1753904"/>
            <a:ext cx="251520" cy="1254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ВХОД</a:t>
            </a:r>
          </a:p>
        </p:txBody>
      </p:sp>
      <p:graphicFrame>
        <p:nvGraphicFramePr>
          <p:cNvPr id="143" name="Таблица 142">
            <a:extLst>
              <a:ext uri="{FF2B5EF4-FFF2-40B4-BE49-F238E27FC236}">
                <a16:creationId xmlns:a16="http://schemas.microsoft.com/office/drawing/2014/main" id="{C99B950B-E80D-4B97-9233-11A5CE8EB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759817"/>
              </p:ext>
            </p:extLst>
          </p:nvPr>
        </p:nvGraphicFramePr>
        <p:xfrm>
          <a:off x="767296" y="1720058"/>
          <a:ext cx="1851114" cy="15279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1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39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Педагоги дополнительного образования</a:t>
                      </a:r>
                      <a:endParaRPr lang="ru-RU" sz="1100" b="1" dirty="0">
                        <a:ln>
                          <a:noFill/>
                        </a:ln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Регистрация работников в журнале учета рабочего времени работников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n>
                            <a:noFill/>
                          </a:ln>
                        </a:rPr>
                        <a:t>15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5" name="Таблица 144">
            <a:extLst>
              <a:ext uri="{FF2B5EF4-FFF2-40B4-BE49-F238E27FC236}">
                <a16:creationId xmlns:a16="http://schemas.microsoft.com/office/drawing/2014/main" id="{0CC81EFF-F704-4E99-94D1-26884CEFD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820086"/>
              </p:ext>
            </p:extLst>
          </p:nvPr>
        </p:nvGraphicFramePr>
        <p:xfrm>
          <a:off x="6199099" y="1695819"/>
          <a:ext cx="1851114" cy="18638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1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2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Дежурный администратор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20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Обход с целью сбора информации о присутствующих в здании, Внесение информации в журнал учета сотрудников и учащихся об учащихся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6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120 мин.</a:t>
                      </a:r>
                    </a:p>
                  </a:txBody>
                  <a:tcPr marT="46151" marB="461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6" name="Таблица 145">
            <a:extLst>
              <a:ext uri="{FF2B5EF4-FFF2-40B4-BE49-F238E27FC236}">
                <a16:creationId xmlns:a16="http://schemas.microsoft.com/office/drawing/2014/main" id="{4923015A-5167-49EE-A089-E4C8E841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09796"/>
              </p:ext>
            </p:extLst>
          </p:nvPr>
        </p:nvGraphicFramePr>
        <p:xfrm>
          <a:off x="3297860" y="1685160"/>
          <a:ext cx="1851114" cy="15279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1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0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Дежурный администратор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144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Внесение информации в журнал учета сотрудников и учащихся о сотрудниках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мин.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91" name="TextBox 48">
            <a:extLst>
              <a:ext uri="{FF2B5EF4-FFF2-40B4-BE49-F238E27FC236}">
                <a16:creationId xmlns:a16="http://schemas.microsoft.com/office/drawing/2014/main" id="{D226EDF5-A8B7-4519-B536-B20B9C63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155" y="4401571"/>
            <a:ext cx="5462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ВПП (время протекания процесса)  – в день  – 180 мин. (3 часа), ежемесячно – 4680 мин. (78 час)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3A0410E0-A0BE-4741-81D2-7BC69DE1899D}"/>
              </a:ext>
            </a:extLst>
          </p:cNvPr>
          <p:cNvSpPr/>
          <p:nvPr/>
        </p:nvSpPr>
        <p:spPr>
          <a:xfrm>
            <a:off x="1282430" y="1073510"/>
            <a:ext cx="775151" cy="37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ШАГ 1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95086B60-CA24-4B42-9C23-3C05C3EF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02" y="174878"/>
            <a:ext cx="7358618" cy="492443"/>
          </a:xfrm>
        </p:spPr>
        <p:txBody>
          <a:bodyPr/>
          <a:lstStyle/>
          <a:p>
            <a:pPr>
              <a:defRPr/>
            </a:pPr>
            <a:r>
              <a:rPr lang="ru-RU" dirty="0"/>
              <a:t>КАРТА ТЕКУЩЕГО СОСТОЯНИЯ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07BF99-46D9-45A9-9CAB-F45D4A1419E4}"/>
              </a:ext>
            </a:extLst>
          </p:cNvPr>
          <p:cNvSpPr/>
          <p:nvPr/>
        </p:nvSpPr>
        <p:spPr>
          <a:xfrm>
            <a:off x="3429000" y="4324649"/>
            <a:ext cx="288032" cy="1440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5" name="Стрелка вправо 136">
            <a:extLst>
              <a:ext uri="{FF2B5EF4-FFF2-40B4-BE49-F238E27FC236}">
                <a16:creationId xmlns:a16="http://schemas.microsoft.com/office/drawing/2014/main" id="{572EF1AC-000B-3103-4A96-C4D38017F845}"/>
              </a:ext>
            </a:extLst>
          </p:cNvPr>
          <p:cNvSpPr/>
          <p:nvPr/>
        </p:nvSpPr>
        <p:spPr>
          <a:xfrm>
            <a:off x="5436389" y="1195959"/>
            <a:ext cx="538772" cy="2841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D3E878-4270-168A-C7D7-AB631B12BB63}"/>
              </a:ext>
            </a:extLst>
          </p:cNvPr>
          <p:cNvSpPr/>
          <p:nvPr/>
        </p:nvSpPr>
        <p:spPr>
          <a:xfrm>
            <a:off x="6653328" y="1100709"/>
            <a:ext cx="775151" cy="37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ШАГ 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B85721-7154-1420-F731-FC1831D9C22C}"/>
              </a:ext>
            </a:extLst>
          </p:cNvPr>
          <p:cNvSpPr/>
          <p:nvPr/>
        </p:nvSpPr>
        <p:spPr>
          <a:xfrm>
            <a:off x="3835842" y="1070842"/>
            <a:ext cx="775151" cy="37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ШАГ 2</a:t>
            </a:r>
          </a:p>
        </p:txBody>
      </p:sp>
      <p:sp>
        <p:nvSpPr>
          <p:cNvPr id="10" name="Стрелка вправо 136">
            <a:extLst>
              <a:ext uri="{FF2B5EF4-FFF2-40B4-BE49-F238E27FC236}">
                <a16:creationId xmlns:a16="http://schemas.microsoft.com/office/drawing/2014/main" id="{35443388-8365-CA71-4E83-2CF3C85B5A8C}"/>
              </a:ext>
            </a:extLst>
          </p:cNvPr>
          <p:cNvSpPr/>
          <p:nvPr/>
        </p:nvSpPr>
        <p:spPr>
          <a:xfrm>
            <a:off x="723709" y="3559660"/>
            <a:ext cx="538772" cy="2841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2393931-79F4-C203-C4B9-16BFBB7F8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34034"/>
              </p:ext>
            </p:extLst>
          </p:nvPr>
        </p:nvGraphicFramePr>
        <p:xfrm>
          <a:off x="1268053" y="4114800"/>
          <a:ext cx="1851114" cy="185975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51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4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Дежурный администратор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Подсчет присутствующих в здании, передача информации администрации учреждения на определенный момент времени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n>
                            <a:noFill/>
                          </a:ln>
                        </a:rPr>
                        <a:t>35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Стрелка вправо 136">
            <a:extLst>
              <a:ext uri="{FF2B5EF4-FFF2-40B4-BE49-F238E27FC236}">
                <a16:creationId xmlns:a16="http://schemas.microsoft.com/office/drawing/2014/main" id="{3F7D693E-6798-2F2D-E215-3204686AD967}"/>
              </a:ext>
            </a:extLst>
          </p:cNvPr>
          <p:cNvSpPr/>
          <p:nvPr/>
        </p:nvSpPr>
        <p:spPr>
          <a:xfrm>
            <a:off x="2731780" y="1166092"/>
            <a:ext cx="538772" cy="2841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F4E762-E4A0-953A-53D7-04151A227C9D}"/>
              </a:ext>
            </a:extLst>
          </p:cNvPr>
          <p:cNvSpPr/>
          <p:nvPr/>
        </p:nvSpPr>
        <p:spPr>
          <a:xfrm>
            <a:off x="1841274" y="3559660"/>
            <a:ext cx="775151" cy="37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ШАГ 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1600200"/>
            <a:ext cx="2808731" cy="51541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237076"/>
            <a:ext cx="51815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/>
              <a:t>АКТУАЛЬНОСТЬ </a:t>
            </a:r>
            <a:r>
              <a:rPr lang="ru-RU" spc="-85" dirty="0"/>
              <a:t> </a:t>
            </a:r>
            <a:r>
              <a:rPr lang="ru-RU" spc="-15" dirty="0"/>
              <a:t>ПРОБЛЕМЫ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972539"/>
            <a:ext cx="1799844" cy="13411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5800" y="1582947"/>
            <a:ext cx="6213539" cy="320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>
              <a:lnSpc>
                <a:spcPts val="1680"/>
              </a:lnSpc>
              <a:spcBef>
                <a:spcPts val="55"/>
              </a:spcBef>
              <a:tabLst>
                <a:tab pos="299085" algn="l"/>
                <a:tab pos="299720" algn="l"/>
              </a:tabLst>
            </a:pPr>
            <a:endParaRPr lang="ru-RU" sz="2000" b="1" spc="-10" dirty="0">
              <a:solidFill>
                <a:srgbClr val="006FC0"/>
              </a:solidFill>
              <a:cs typeface="Microsoft Sans Serif"/>
            </a:endParaRPr>
          </a:p>
          <a:p>
            <a:pPr marL="12700">
              <a:lnSpc>
                <a:spcPts val="1920"/>
              </a:lnSpc>
              <a:spcBef>
                <a:spcPts val="95"/>
              </a:spcBef>
            </a:pPr>
            <a:r>
              <a:rPr lang="ru-RU" sz="2000" b="1" spc="-20" dirty="0">
                <a:solidFill>
                  <a:srgbClr val="00AF50"/>
                </a:solidFill>
                <a:cs typeface="Microsoft Sans Serif"/>
              </a:rPr>
              <a:t>Проблемы</a:t>
            </a:r>
            <a:r>
              <a:rPr lang="ru-RU" sz="2000" b="1" spc="40" dirty="0">
                <a:solidFill>
                  <a:srgbClr val="00AF50"/>
                </a:solidFill>
                <a:cs typeface="Microsoft Sans Serif"/>
              </a:rPr>
              <a:t> </a:t>
            </a:r>
            <a:r>
              <a:rPr lang="ru-RU" sz="2000" b="1" spc="-15" dirty="0">
                <a:solidFill>
                  <a:srgbClr val="00AF50"/>
                </a:solidFill>
                <a:cs typeface="Microsoft Sans Serif"/>
              </a:rPr>
              <a:t>уровня</a:t>
            </a:r>
            <a:r>
              <a:rPr lang="en-US" sz="2000" b="1" spc="-15" dirty="0">
                <a:solidFill>
                  <a:srgbClr val="00AF50"/>
                </a:solidFill>
                <a:cs typeface="Microsoft Sans Serif"/>
              </a:rPr>
              <a:t> </a:t>
            </a:r>
            <a:r>
              <a:rPr lang="ru-RU" sz="2000" b="1" spc="-15" dirty="0">
                <a:solidFill>
                  <a:srgbClr val="00AF50"/>
                </a:solidFill>
                <a:cs typeface="Microsoft Sans Serif"/>
              </a:rPr>
              <a:t>организации:</a:t>
            </a:r>
          </a:p>
          <a:p>
            <a:pPr marL="12700">
              <a:lnSpc>
                <a:spcPts val="1920"/>
              </a:lnSpc>
              <a:spcBef>
                <a:spcPts val="95"/>
              </a:spcBef>
            </a:pPr>
            <a:endParaRPr lang="ru-RU" sz="2000" b="1" spc="-15" dirty="0">
              <a:solidFill>
                <a:srgbClr val="00AF50"/>
              </a:solidFill>
              <a:cs typeface="Microsoft Sans Serif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3A4554"/>
                </a:solidFill>
                <a:latin typeface="Calibri"/>
                <a:ea typeface="+mj-ea"/>
                <a:cs typeface="Calibri"/>
              </a:rPr>
              <a:t>Необходимость владения информацией о количестве учащихся, родителей (законных представителей), педагогических работников, иных посетителей, находящихся в учреждении на определенный момент времени в целях обеспечения безопасности организации образовательной деятельности.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solidFill>
                  <a:srgbClr val="3A4554"/>
                </a:solidFill>
                <a:latin typeface="Calibri"/>
                <a:ea typeface="+mj-ea"/>
                <a:cs typeface="Calibri"/>
              </a:rPr>
              <a:t>Длительный процесс сбора информации о количестве учащихся, родителей (законных представителей), педагогических работников, иных посетителей, находящихся в учреждении на определенный момент времени </a:t>
            </a:r>
          </a:p>
          <a:p>
            <a:endParaRPr lang="ru-RU" sz="1600" b="1" dirty="0">
              <a:solidFill>
                <a:srgbClr val="3A4554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339884C-C332-4C2E-97A8-64FDCC8E5433}"/>
              </a:ext>
            </a:extLst>
          </p:cNvPr>
          <p:cNvSpPr txBox="1">
            <a:spLocks/>
          </p:cNvSpPr>
          <p:nvPr/>
        </p:nvSpPr>
        <p:spPr>
          <a:xfrm>
            <a:off x="2954019" y="6104334"/>
            <a:ext cx="3540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3A4554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kern="0" dirty="0"/>
              <a:t>Пирамида</a:t>
            </a:r>
            <a:r>
              <a:rPr lang="ru-RU" kern="0" spc="-85" dirty="0"/>
              <a:t> </a:t>
            </a:r>
            <a:r>
              <a:rPr lang="ru-RU" kern="0" spc="-15" dirty="0"/>
              <a:t>проблем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2382" y="339978"/>
            <a:ext cx="48938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МЕТОД «5</a:t>
            </a:r>
            <a:r>
              <a:rPr lang="en-US" dirty="0"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W+1H»</a:t>
            </a:r>
            <a:endParaRPr lang="en-US" spc="-15" dirty="0">
              <a:latin typeface="Futura PT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1" y="1143000"/>
            <a:ext cx="8991599" cy="5552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69875" algn="just"/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1.</a:t>
            </a:r>
            <a:r>
              <a:rPr lang="en-US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What</a:t>
            </a:r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 (Что?) составляет проблему? </a:t>
            </a:r>
          </a:p>
          <a:p>
            <a:pPr marR="269875" algn="just"/>
            <a:r>
              <a:rPr lang="ru-RU" sz="2000" b="1" dirty="0">
                <a:solidFill>
                  <a:srgbClr val="000000"/>
                </a:solidFill>
                <a:latin typeface="Futura PT Book"/>
              </a:rPr>
              <a:t>Длительный и трудоемкий процесс сбора информации о количестве учащихся, родителей, педагогических работников, находящихся в учреждении на определенный момент времени</a:t>
            </a:r>
          </a:p>
          <a:p>
            <a:pPr marR="269875" algn="just"/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2. </a:t>
            </a:r>
            <a:r>
              <a:rPr lang="en-US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Where </a:t>
            </a:r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(Где?) это произошло? </a:t>
            </a:r>
          </a:p>
          <a:p>
            <a:r>
              <a:rPr lang="ru-RU" sz="2000" b="1" dirty="0">
                <a:solidFill>
                  <a:srgbClr val="000000"/>
                </a:solidFill>
                <a:latin typeface="Futura PT Book"/>
              </a:rPr>
              <a:t>МБУ ДО ДТ «Вектор» </a:t>
            </a:r>
          </a:p>
          <a:p>
            <a:pPr marR="269875" indent="-90170" algn="just"/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3. </a:t>
            </a:r>
            <a:r>
              <a:rPr lang="en-US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When </a:t>
            </a:r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(Когда?) это произошло?</a:t>
            </a:r>
          </a:p>
          <a:p>
            <a:pPr marR="269875" indent="-90170" algn="just"/>
            <a:r>
              <a:rPr lang="ru-RU" sz="2000" b="1" dirty="0">
                <a:solidFill>
                  <a:srgbClr val="000000"/>
                </a:solidFill>
                <a:latin typeface="Futura PT Book"/>
              </a:rPr>
              <a:t>При сборе информации по требованию вышестоящих органов</a:t>
            </a:r>
            <a:endParaRPr lang="ru-RU" sz="2000" b="1" spc="-20" dirty="0">
              <a:solidFill>
                <a:srgbClr val="00AF50"/>
              </a:solidFill>
              <a:latin typeface="Microsoft Sans Serif"/>
              <a:cs typeface="Microsoft Sans Serif"/>
            </a:endParaRPr>
          </a:p>
          <a:p>
            <a:pPr marR="269875" indent="-90170" algn="just"/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4. </a:t>
            </a:r>
            <a:r>
              <a:rPr lang="en-US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Who</a:t>
            </a:r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?</a:t>
            </a:r>
            <a:r>
              <a:rPr lang="en-US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(Кто?) имеет отношение к произошедшему? </a:t>
            </a:r>
          </a:p>
          <a:p>
            <a:pPr marR="269875" indent="-90170" algn="just"/>
            <a:r>
              <a:rPr lang="ru-RU" sz="2000" b="1" dirty="0">
                <a:solidFill>
                  <a:srgbClr val="000000"/>
                </a:solidFill>
                <a:latin typeface="Futura PT Book"/>
              </a:rPr>
              <a:t>Педагоги дополнительного образования, заместитель директора по УВР, заместитель директора по БЖ</a:t>
            </a:r>
          </a:p>
          <a:p>
            <a:pPr marR="269875" indent="-90170" algn="just"/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5. </a:t>
            </a:r>
            <a:r>
              <a:rPr lang="en-US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Which? (</a:t>
            </a:r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Какая?) тенденция была выявлена? </a:t>
            </a:r>
          </a:p>
          <a:p>
            <a:pPr marR="269875" indent="-90170" algn="just"/>
            <a:r>
              <a:rPr lang="ru-RU" sz="2000" b="1" dirty="0">
                <a:solidFill>
                  <a:srgbClr val="000000"/>
                </a:solidFill>
                <a:latin typeface="Futura PT Book"/>
              </a:rPr>
              <a:t>Владение информацией о количестве присутствующих в учреждении необходимо, но процесс учета нуждается в усовершенствовании  </a:t>
            </a:r>
          </a:p>
          <a:p>
            <a:pPr marR="269875" indent="-90170" algn="just"/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6. </a:t>
            </a:r>
            <a:r>
              <a:rPr lang="en-US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How? (</a:t>
            </a:r>
            <a:r>
              <a:rPr lang="ru-RU" sz="2000" b="1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Как?)  необходимо произвести изменения? </a:t>
            </a:r>
            <a:r>
              <a:rPr lang="ru-RU" sz="2000" b="1" dirty="0">
                <a:solidFill>
                  <a:srgbClr val="000000"/>
                </a:solidFill>
                <a:latin typeface="Futura PT Book"/>
              </a:rPr>
              <a:t>Создать и регулярно заполнять онлайн-таблицу учета учащихся в учреждении</a:t>
            </a:r>
          </a:p>
        </p:txBody>
      </p:sp>
    </p:spTree>
    <p:extLst>
      <p:ext uri="{BB962C8B-B14F-4D97-AF65-F5344CB8AC3E}">
        <p14:creationId xmlns:p14="http://schemas.microsoft.com/office/powerpoint/2010/main" val="195368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2382" y="339978"/>
            <a:ext cx="48938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Futura PT Book"/>
                <a:ea typeface="Calibri" panose="020F0502020204030204" pitchFamily="34" charset="0"/>
                <a:cs typeface="Times New Roman" panose="02020603050405020304" pitchFamily="18" charset="0"/>
              </a:rPr>
              <a:t>Диаграмма Исикавы</a:t>
            </a:r>
            <a:endParaRPr spc="-15" dirty="0">
              <a:latin typeface="Futura PT Book"/>
            </a:endParaRPr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B90AAA1D-021A-49F6-9697-7C85FA2A397B}"/>
              </a:ext>
            </a:extLst>
          </p:cNvPr>
          <p:cNvGrpSpPr/>
          <p:nvPr/>
        </p:nvGrpSpPr>
        <p:grpSpPr>
          <a:xfrm>
            <a:off x="13064" y="1639674"/>
            <a:ext cx="7192769" cy="4830257"/>
            <a:chOff x="2393950" y="1547812"/>
            <a:chExt cx="7112001" cy="4795838"/>
          </a:xfrm>
          <a:solidFill>
            <a:srgbClr val="3F3F3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F84CE58-2B46-4C47-BAB4-4BFCCBC2B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3950" y="1547812"/>
              <a:ext cx="7112001" cy="4795838"/>
            </a:xfrm>
            <a:custGeom>
              <a:avLst/>
              <a:gdLst>
                <a:gd name="T0" fmla="*/ 1994 w 2160"/>
                <a:gd name="T1" fmla="*/ 712 h 1456"/>
                <a:gd name="T2" fmla="*/ 2122 w 2160"/>
                <a:gd name="T3" fmla="*/ 594 h 1456"/>
                <a:gd name="T4" fmla="*/ 2090 w 2160"/>
                <a:gd name="T5" fmla="*/ 542 h 1456"/>
                <a:gd name="T6" fmla="*/ 1578 w 2160"/>
                <a:gd name="T7" fmla="*/ 184 h 1456"/>
                <a:gd name="T8" fmla="*/ 1478 w 2160"/>
                <a:gd name="T9" fmla="*/ 56 h 1456"/>
                <a:gd name="T10" fmla="*/ 1514 w 2160"/>
                <a:gd name="T11" fmla="*/ 168 h 1456"/>
                <a:gd name="T12" fmla="*/ 1436 w 2160"/>
                <a:gd name="T13" fmla="*/ 44 h 1456"/>
                <a:gd name="T14" fmla="*/ 1378 w 2160"/>
                <a:gd name="T15" fmla="*/ 28 h 1456"/>
                <a:gd name="T16" fmla="*/ 1432 w 2160"/>
                <a:gd name="T17" fmla="*/ 160 h 1456"/>
                <a:gd name="T18" fmla="*/ 1334 w 2160"/>
                <a:gd name="T19" fmla="*/ 16 h 1456"/>
                <a:gd name="T20" fmla="*/ 1280 w 2160"/>
                <a:gd name="T21" fmla="*/ 16 h 1456"/>
                <a:gd name="T22" fmla="*/ 1346 w 2160"/>
                <a:gd name="T23" fmla="*/ 148 h 1456"/>
                <a:gd name="T24" fmla="*/ 1214 w 2160"/>
                <a:gd name="T25" fmla="*/ 14 h 1456"/>
                <a:gd name="T26" fmla="*/ 760 w 2160"/>
                <a:gd name="T27" fmla="*/ 62 h 1456"/>
                <a:gd name="T28" fmla="*/ 868 w 2160"/>
                <a:gd name="T29" fmla="*/ 168 h 1456"/>
                <a:gd name="T30" fmla="*/ 406 w 2160"/>
                <a:gd name="T31" fmla="*/ 426 h 1456"/>
                <a:gd name="T32" fmla="*/ 32 w 2160"/>
                <a:gd name="T33" fmla="*/ 242 h 1456"/>
                <a:gd name="T34" fmla="*/ 56 w 2160"/>
                <a:gd name="T35" fmla="*/ 276 h 1456"/>
                <a:gd name="T36" fmla="*/ 370 w 2160"/>
                <a:gd name="T37" fmla="*/ 482 h 1456"/>
                <a:gd name="T38" fmla="*/ 85 w 2160"/>
                <a:gd name="T39" fmla="*/ 324 h 1456"/>
                <a:gd name="T40" fmla="*/ 120 w 2160"/>
                <a:gd name="T41" fmla="*/ 394 h 1456"/>
                <a:gd name="T42" fmla="*/ 342 w 2160"/>
                <a:gd name="T43" fmla="*/ 510 h 1456"/>
                <a:gd name="T44" fmla="*/ 135 w 2160"/>
                <a:gd name="T45" fmla="*/ 433 h 1456"/>
                <a:gd name="T46" fmla="*/ 150 w 2160"/>
                <a:gd name="T47" fmla="*/ 495 h 1456"/>
                <a:gd name="T48" fmla="*/ 378 w 2160"/>
                <a:gd name="T49" fmla="*/ 601 h 1456"/>
                <a:gd name="T50" fmla="*/ 161 w 2160"/>
                <a:gd name="T51" fmla="*/ 548 h 1456"/>
                <a:gd name="T52" fmla="*/ 272 w 2160"/>
                <a:gd name="T53" fmla="*/ 710 h 1456"/>
                <a:gd name="T54" fmla="*/ 183 w 2160"/>
                <a:gd name="T55" fmla="*/ 859 h 1456"/>
                <a:gd name="T56" fmla="*/ 378 w 2160"/>
                <a:gd name="T57" fmla="*/ 805 h 1456"/>
                <a:gd name="T58" fmla="*/ 163 w 2160"/>
                <a:gd name="T59" fmla="*/ 911 h 1456"/>
                <a:gd name="T60" fmla="*/ 150 w 2160"/>
                <a:gd name="T61" fmla="*/ 950 h 1456"/>
                <a:gd name="T62" fmla="*/ 142 w 2160"/>
                <a:gd name="T63" fmla="*/ 973 h 1456"/>
                <a:gd name="T64" fmla="*/ 342 w 2160"/>
                <a:gd name="T65" fmla="*/ 896 h 1456"/>
                <a:gd name="T66" fmla="*/ 126 w 2160"/>
                <a:gd name="T67" fmla="*/ 1012 h 1456"/>
                <a:gd name="T68" fmla="*/ 86 w 2160"/>
                <a:gd name="T69" fmla="*/ 1082 h 1456"/>
                <a:gd name="T70" fmla="*/ 370 w 2160"/>
                <a:gd name="T71" fmla="*/ 924 h 1456"/>
                <a:gd name="T72" fmla="*/ 47 w 2160"/>
                <a:gd name="T73" fmla="*/ 1131 h 1456"/>
                <a:gd name="T74" fmla="*/ 0 w 2160"/>
                <a:gd name="T75" fmla="*/ 1174 h 1456"/>
                <a:gd name="T76" fmla="*/ 400 w 2160"/>
                <a:gd name="T77" fmla="*/ 974 h 1456"/>
                <a:gd name="T78" fmla="*/ 640 w 2160"/>
                <a:gd name="T79" fmla="*/ 1158 h 1456"/>
                <a:gd name="T80" fmla="*/ 514 w 2160"/>
                <a:gd name="T81" fmla="*/ 1280 h 1456"/>
                <a:gd name="T82" fmla="*/ 766 w 2160"/>
                <a:gd name="T83" fmla="*/ 1208 h 1456"/>
                <a:gd name="T84" fmla="*/ 1124 w 2160"/>
                <a:gd name="T85" fmla="*/ 1270 h 1456"/>
                <a:gd name="T86" fmla="*/ 1040 w 2160"/>
                <a:gd name="T87" fmla="*/ 1438 h 1456"/>
                <a:gd name="T88" fmla="*/ 1332 w 2160"/>
                <a:gd name="T89" fmla="*/ 1276 h 1456"/>
                <a:gd name="T90" fmla="*/ 2050 w 2160"/>
                <a:gd name="T91" fmla="*/ 918 h 1456"/>
                <a:gd name="T92" fmla="*/ 2052 w 2160"/>
                <a:gd name="T93" fmla="*/ 881 h 1456"/>
                <a:gd name="T94" fmla="*/ 2020 w 2160"/>
                <a:gd name="T95" fmla="*/ 828 h 1456"/>
                <a:gd name="T96" fmla="*/ 2144 w 2160"/>
                <a:gd name="T97" fmla="*/ 872 h 1456"/>
                <a:gd name="T98" fmla="*/ 1994 w 2160"/>
                <a:gd name="T99" fmla="*/ 712 h 1456"/>
                <a:gd name="T100" fmla="*/ 1906 w 2160"/>
                <a:gd name="T101" fmla="*/ 580 h 1456"/>
                <a:gd name="T102" fmla="*/ 1830 w 2160"/>
                <a:gd name="T103" fmla="*/ 515 h 1456"/>
                <a:gd name="T104" fmla="*/ 1906 w 2160"/>
                <a:gd name="T105" fmla="*/ 450 h 1456"/>
                <a:gd name="T106" fmla="*/ 1982 w 2160"/>
                <a:gd name="T107" fmla="*/ 515 h 1456"/>
                <a:gd name="T108" fmla="*/ 1906 w 2160"/>
                <a:gd name="T109" fmla="*/ 58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0" h="1456">
                  <a:moveTo>
                    <a:pt x="1994" y="712"/>
                  </a:moveTo>
                  <a:cubicBezTo>
                    <a:pt x="2000" y="624"/>
                    <a:pt x="2096" y="618"/>
                    <a:pt x="2122" y="594"/>
                  </a:cubicBezTo>
                  <a:cubicBezTo>
                    <a:pt x="2148" y="570"/>
                    <a:pt x="2158" y="558"/>
                    <a:pt x="2090" y="542"/>
                  </a:cubicBezTo>
                  <a:cubicBezTo>
                    <a:pt x="2022" y="526"/>
                    <a:pt x="1938" y="224"/>
                    <a:pt x="1578" y="184"/>
                  </a:cubicBezTo>
                  <a:cubicBezTo>
                    <a:pt x="1578" y="184"/>
                    <a:pt x="1554" y="98"/>
                    <a:pt x="1478" y="56"/>
                  </a:cubicBezTo>
                  <a:cubicBezTo>
                    <a:pt x="1514" y="168"/>
                    <a:pt x="1514" y="168"/>
                    <a:pt x="1514" y="168"/>
                  </a:cubicBezTo>
                  <a:cubicBezTo>
                    <a:pt x="1514" y="168"/>
                    <a:pt x="1456" y="48"/>
                    <a:pt x="1436" y="44"/>
                  </a:cubicBezTo>
                  <a:cubicBezTo>
                    <a:pt x="1416" y="40"/>
                    <a:pt x="1378" y="28"/>
                    <a:pt x="1378" y="28"/>
                  </a:cubicBezTo>
                  <a:cubicBezTo>
                    <a:pt x="1432" y="160"/>
                    <a:pt x="1432" y="160"/>
                    <a:pt x="1432" y="160"/>
                  </a:cubicBezTo>
                  <a:cubicBezTo>
                    <a:pt x="1432" y="160"/>
                    <a:pt x="1342" y="20"/>
                    <a:pt x="1334" y="16"/>
                  </a:cubicBezTo>
                  <a:cubicBezTo>
                    <a:pt x="1326" y="12"/>
                    <a:pt x="1280" y="16"/>
                    <a:pt x="1280" y="16"/>
                  </a:cubicBezTo>
                  <a:cubicBezTo>
                    <a:pt x="1280" y="16"/>
                    <a:pt x="1342" y="130"/>
                    <a:pt x="1346" y="148"/>
                  </a:cubicBezTo>
                  <a:cubicBezTo>
                    <a:pt x="1346" y="148"/>
                    <a:pt x="1254" y="32"/>
                    <a:pt x="1214" y="14"/>
                  </a:cubicBezTo>
                  <a:cubicBezTo>
                    <a:pt x="1214" y="14"/>
                    <a:pt x="874" y="0"/>
                    <a:pt x="760" y="62"/>
                  </a:cubicBezTo>
                  <a:cubicBezTo>
                    <a:pt x="760" y="62"/>
                    <a:pt x="848" y="124"/>
                    <a:pt x="868" y="168"/>
                  </a:cubicBezTo>
                  <a:cubicBezTo>
                    <a:pt x="868" y="168"/>
                    <a:pt x="568" y="238"/>
                    <a:pt x="406" y="426"/>
                  </a:cubicBezTo>
                  <a:cubicBezTo>
                    <a:pt x="406" y="426"/>
                    <a:pt x="284" y="204"/>
                    <a:pt x="32" y="242"/>
                  </a:cubicBezTo>
                  <a:cubicBezTo>
                    <a:pt x="32" y="242"/>
                    <a:pt x="42" y="255"/>
                    <a:pt x="56" y="276"/>
                  </a:cubicBezTo>
                  <a:cubicBezTo>
                    <a:pt x="292" y="286"/>
                    <a:pt x="370" y="482"/>
                    <a:pt x="370" y="482"/>
                  </a:cubicBezTo>
                  <a:cubicBezTo>
                    <a:pt x="242" y="333"/>
                    <a:pt x="126" y="323"/>
                    <a:pt x="85" y="324"/>
                  </a:cubicBezTo>
                  <a:cubicBezTo>
                    <a:pt x="97" y="345"/>
                    <a:pt x="109" y="369"/>
                    <a:pt x="120" y="394"/>
                  </a:cubicBezTo>
                  <a:cubicBezTo>
                    <a:pt x="269" y="405"/>
                    <a:pt x="342" y="510"/>
                    <a:pt x="342" y="510"/>
                  </a:cubicBezTo>
                  <a:cubicBezTo>
                    <a:pt x="247" y="442"/>
                    <a:pt x="172" y="433"/>
                    <a:pt x="135" y="433"/>
                  </a:cubicBezTo>
                  <a:cubicBezTo>
                    <a:pt x="142" y="454"/>
                    <a:pt x="147" y="475"/>
                    <a:pt x="150" y="495"/>
                  </a:cubicBezTo>
                  <a:cubicBezTo>
                    <a:pt x="290" y="489"/>
                    <a:pt x="378" y="601"/>
                    <a:pt x="378" y="601"/>
                  </a:cubicBezTo>
                  <a:cubicBezTo>
                    <a:pt x="285" y="545"/>
                    <a:pt x="192" y="546"/>
                    <a:pt x="161" y="548"/>
                  </a:cubicBezTo>
                  <a:cubicBezTo>
                    <a:pt x="193" y="653"/>
                    <a:pt x="272" y="710"/>
                    <a:pt x="272" y="710"/>
                  </a:cubicBezTo>
                  <a:cubicBezTo>
                    <a:pt x="272" y="710"/>
                    <a:pt x="228" y="754"/>
                    <a:pt x="183" y="859"/>
                  </a:cubicBezTo>
                  <a:cubicBezTo>
                    <a:pt x="225" y="859"/>
                    <a:pt x="302" y="852"/>
                    <a:pt x="378" y="805"/>
                  </a:cubicBezTo>
                  <a:cubicBezTo>
                    <a:pt x="378" y="805"/>
                    <a:pt x="296" y="910"/>
                    <a:pt x="163" y="911"/>
                  </a:cubicBezTo>
                  <a:cubicBezTo>
                    <a:pt x="159" y="924"/>
                    <a:pt x="154" y="936"/>
                    <a:pt x="150" y="950"/>
                  </a:cubicBezTo>
                  <a:cubicBezTo>
                    <a:pt x="148" y="958"/>
                    <a:pt x="145" y="966"/>
                    <a:pt x="142" y="973"/>
                  </a:cubicBezTo>
                  <a:cubicBezTo>
                    <a:pt x="181" y="972"/>
                    <a:pt x="253" y="960"/>
                    <a:pt x="342" y="896"/>
                  </a:cubicBezTo>
                  <a:cubicBezTo>
                    <a:pt x="342" y="896"/>
                    <a:pt x="271" y="998"/>
                    <a:pt x="126" y="1012"/>
                  </a:cubicBezTo>
                  <a:cubicBezTo>
                    <a:pt x="114" y="1039"/>
                    <a:pt x="100" y="1062"/>
                    <a:pt x="86" y="1082"/>
                  </a:cubicBezTo>
                  <a:cubicBezTo>
                    <a:pt x="127" y="1084"/>
                    <a:pt x="242" y="1073"/>
                    <a:pt x="370" y="924"/>
                  </a:cubicBezTo>
                  <a:cubicBezTo>
                    <a:pt x="370" y="924"/>
                    <a:pt x="290" y="1125"/>
                    <a:pt x="47" y="1131"/>
                  </a:cubicBezTo>
                  <a:cubicBezTo>
                    <a:pt x="20" y="1160"/>
                    <a:pt x="0" y="1174"/>
                    <a:pt x="0" y="1174"/>
                  </a:cubicBezTo>
                  <a:cubicBezTo>
                    <a:pt x="0" y="1174"/>
                    <a:pt x="268" y="1214"/>
                    <a:pt x="400" y="974"/>
                  </a:cubicBezTo>
                  <a:cubicBezTo>
                    <a:pt x="400" y="974"/>
                    <a:pt x="576" y="1110"/>
                    <a:pt x="640" y="1158"/>
                  </a:cubicBezTo>
                  <a:cubicBezTo>
                    <a:pt x="640" y="1158"/>
                    <a:pt x="620" y="1222"/>
                    <a:pt x="514" y="1280"/>
                  </a:cubicBezTo>
                  <a:cubicBezTo>
                    <a:pt x="514" y="1280"/>
                    <a:pt x="600" y="1330"/>
                    <a:pt x="766" y="1208"/>
                  </a:cubicBezTo>
                  <a:cubicBezTo>
                    <a:pt x="766" y="1208"/>
                    <a:pt x="976" y="1274"/>
                    <a:pt x="1124" y="1270"/>
                  </a:cubicBezTo>
                  <a:cubicBezTo>
                    <a:pt x="1124" y="1270"/>
                    <a:pt x="1118" y="1354"/>
                    <a:pt x="1040" y="1438"/>
                  </a:cubicBezTo>
                  <a:cubicBezTo>
                    <a:pt x="1040" y="1438"/>
                    <a:pt x="1222" y="1456"/>
                    <a:pt x="1332" y="1276"/>
                  </a:cubicBezTo>
                  <a:cubicBezTo>
                    <a:pt x="1332" y="1276"/>
                    <a:pt x="1745" y="1297"/>
                    <a:pt x="2050" y="918"/>
                  </a:cubicBezTo>
                  <a:cubicBezTo>
                    <a:pt x="2058" y="907"/>
                    <a:pt x="2059" y="892"/>
                    <a:pt x="2052" y="881"/>
                  </a:cubicBezTo>
                  <a:cubicBezTo>
                    <a:pt x="2020" y="828"/>
                    <a:pt x="2020" y="828"/>
                    <a:pt x="2020" y="828"/>
                  </a:cubicBezTo>
                  <a:cubicBezTo>
                    <a:pt x="2020" y="828"/>
                    <a:pt x="2128" y="898"/>
                    <a:pt x="2144" y="872"/>
                  </a:cubicBezTo>
                  <a:cubicBezTo>
                    <a:pt x="2160" y="846"/>
                    <a:pt x="1988" y="800"/>
                    <a:pt x="1994" y="712"/>
                  </a:cubicBezTo>
                  <a:close/>
                  <a:moveTo>
                    <a:pt x="1906" y="580"/>
                  </a:moveTo>
                  <a:cubicBezTo>
                    <a:pt x="1864" y="580"/>
                    <a:pt x="1830" y="551"/>
                    <a:pt x="1830" y="515"/>
                  </a:cubicBezTo>
                  <a:cubicBezTo>
                    <a:pt x="1830" y="479"/>
                    <a:pt x="1864" y="450"/>
                    <a:pt x="1906" y="450"/>
                  </a:cubicBezTo>
                  <a:cubicBezTo>
                    <a:pt x="1948" y="450"/>
                    <a:pt x="1982" y="479"/>
                    <a:pt x="1982" y="515"/>
                  </a:cubicBezTo>
                  <a:cubicBezTo>
                    <a:pt x="1982" y="551"/>
                    <a:pt x="1948" y="580"/>
                    <a:pt x="1906" y="5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641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456594B-3BE3-42C0-9D3E-FC073B485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9475" y="3082925"/>
              <a:ext cx="381000" cy="349250"/>
            </a:xfrm>
            <a:custGeom>
              <a:avLst/>
              <a:gdLst>
                <a:gd name="T0" fmla="*/ 58 w 116"/>
                <a:gd name="T1" fmla="*/ 0 h 106"/>
                <a:gd name="T2" fmla="*/ 0 w 116"/>
                <a:gd name="T3" fmla="*/ 53 h 106"/>
                <a:gd name="T4" fmla="*/ 58 w 116"/>
                <a:gd name="T5" fmla="*/ 106 h 106"/>
                <a:gd name="T6" fmla="*/ 116 w 116"/>
                <a:gd name="T7" fmla="*/ 53 h 106"/>
                <a:gd name="T8" fmla="*/ 58 w 116"/>
                <a:gd name="T9" fmla="*/ 0 h 106"/>
                <a:gd name="T10" fmla="*/ 69 w 116"/>
                <a:gd name="T11" fmla="*/ 89 h 106"/>
                <a:gd name="T12" fmla="*/ 40 w 116"/>
                <a:gd name="T13" fmla="*/ 62 h 106"/>
                <a:gd name="T14" fmla="*/ 69 w 116"/>
                <a:gd name="T15" fmla="*/ 35 h 106"/>
                <a:gd name="T16" fmla="*/ 97 w 116"/>
                <a:gd name="T17" fmla="*/ 62 h 106"/>
                <a:gd name="T18" fmla="*/ 69 w 116"/>
                <a:gd name="T19" fmla="*/ 8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06">
                  <a:moveTo>
                    <a:pt x="58" y="0"/>
                  </a:moveTo>
                  <a:cubicBezTo>
                    <a:pt x="26" y="0"/>
                    <a:pt x="0" y="24"/>
                    <a:pt x="0" y="53"/>
                  </a:cubicBezTo>
                  <a:cubicBezTo>
                    <a:pt x="0" y="82"/>
                    <a:pt x="26" y="106"/>
                    <a:pt x="58" y="106"/>
                  </a:cubicBezTo>
                  <a:cubicBezTo>
                    <a:pt x="90" y="106"/>
                    <a:pt x="116" y="82"/>
                    <a:pt x="116" y="53"/>
                  </a:cubicBezTo>
                  <a:cubicBezTo>
                    <a:pt x="116" y="24"/>
                    <a:pt x="90" y="0"/>
                    <a:pt x="58" y="0"/>
                  </a:cubicBezTo>
                  <a:close/>
                  <a:moveTo>
                    <a:pt x="69" y="89"/>
                  </a:moveTo>
                  <a:cubicBezTo>
                    <a:pt x="53" y="89"/>
                    <a:pt x="40" y="77"/>
                    <a:pt x="40" y="62"/>
                  </a:cubicBezTo>
                  <a:cubicBezTo>
                    <a:pt x="40" y="47"/>
                    <a:pt x="53" y="35"/>
                    <a:pt x="69" y="35"/>
                  </a:cubicBezTo>
                  <a:cubicBezTo>
                    <a:pt x="84" y="35"/>
                    <a:pt x="97" y="47"/>
                    <a:pt x="97" y="62"/>
                  </a:cubicBezTo>
                  <a:cubicBezTo>
                    <a:pt x="97" y="77"/>
                    <a:pt x="84" y="89"/>
                    <a:pt x="69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641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sp>
        <p:nvSpPr>
          <p:cNvPr id="10" name="Freeform 66">
            <a:extLst>
              <a:ext uri="{FF2B5EF4-FFF2-40B4-BE49-F238E27FC236}">
                <a16:creationId xmlns:a16="http://schemas.microsoft.com/office/drawing/2014/main" id="{D4415C1D-56D5-4F13-A1F2-767811F02282}"/>
              </a:ext>
            </a:extLst>
          </p:cNvPr>
          <p:cNvSpPr>
            <a:spLocks/>
          </p:cNvSpPr>
          <p:nvPr/>
        </p:nvSpPr>
        <p:spPr bwMode="auto">
          <a:xfrm>
            <a:off x="126178" y="1228364"/>
            <a:ext cx="9004758" cy="5372877"/>
          </a:xfrm>
          <a:custGeom>
            <a:avLst/>
            <a:gdLst>
              <a:gd name="connsiteX0" fmla="*/ 0 w 12193588"/>
              <a:gd name="connsiteY0" fmla="*/ 0 h 3083718"/>
              <a:gd name="connsiteX1" fmla="*/ 287241 w 12193588"/>
              <a:gd name="connsiteY1" fmla="*/ 266418 h 3083718"/>
              <a:gd name="connsiteX2" fmla="*/ 574482 w 12193588"/>
              <a:gd name="connsiteY2" fmla="*/ 0 h 3083718"/>
              <a:gd name="connsiteX3" fmla="*/ 825313 w 12193588"/>
              <a:gd name="connsiteY3" fmla="*/ 236066 h 3083718"/>
              <a:gd name="connsiteX4" fmla="*/ 1080189 w 12193588"/>
              <a:gd name="connsiteY4" fmla="*/ 0 h 3083718"/>
              <a:gd name="connsiteX5" fmla="*/ 1335065 w 12193588"/>
              <a:gd name="connsiteY5" fmla="*/ 236066 h 3083718"/>
              <a:gd name="connsiteX6" fmla="*/ 1589941 w 12193588"/>
              <a:gd name="connsiteY6" fmla="*/ 0 h 3083718"/>
              <a:gd name="connsiteX7" fmla="*/ 1873136 w 12193588"/>
              <a:gd name="connsiteY7" fmla="*/ 266418 h 3083718"/>
              <a:gd name="connsiteX8" fmla="*/ 2160377 w 12193588"/>
              <a:gd name="connsiteY8" fmla="*/ 0 h 3083718"/>
              <a:gd name="connsiteX9" fmla="*/ 2415253 w 12193588"/>
              <a:gd name="connsiteY9" fmla="*/ 236066 h 3083718"/>
              <a:gd name="connsiteX10" fmla="*/ 2670129 w 12193588"/>
              <a:gd name="connsiteY10" fmla="*/ 0 h 3083718"/>
              <a:gd name="connsiteX11" fmla="*/ 2920959 w 12193588"/>
              <a:gd name="connsiteY11" fmla="*/ 236066 h 3083718"/>
              <a:gd name="connsiteX12" fmla="*/ 3175835 w 12193588"/>
              <a:gd name="connsiteY12" fmla="*/ 0 h 3083718"/>
              <a:gd name="connsiteX13" fmla="*/ 3463076 w 12193588"/>
              <a:gd name="connsiteY13" fmla="*/ 266418 h 3083718"/>
              <a:gd name="connsiteX14" fmla="*/ 3746272 w 12193588"/>
              <a:gd name="connsiteY14" fmla="*/ 0 h 3083718"/>
              <a:gd name="connsiteX15" fmla="*/ 4001148 w 12193588"/>
              <a:gd name="connsiteY15" fmla="*/ 236066 h 3083718"/>
              <a:gd name="connsiteX16" fmla="*/ 4256024 w 12193588"/>
              <a:gd name="connsiteY16" fmla="*/ 0 h 3083718"/>
              <a:gd name="connsiteX17" fmla="*/ 4510900 w 12193588"/>
              <a:gd name="connsiteY17" fmla="*/ 236066 h 3083718"/>
              <a:gd name="connsiteX18" fmla="*/ 4761730 w 12193588"/>
              <a:gd name="connsiteY18" fmla="*/ 0 h 3083718"/>
              <a:gd name="connsiteX19" fmla="*/ 5048971 w 12193588"/>
              <a:gd name="connsiteY19" fmla="*/ 266418 h 3083718"/>
              <a:gd name="connsiteX20" fmla="*/ 5336212 w 12193588"/>
              <a:gd name="connsiteY20" fmla="*/ 0 h 3083718"/>
              <a:gd name="connsiteX21" fmla="*/ 5591088 w 12193588"/>
              <a:gd name="connsiteY21" fmla="*/ 236066 h 3083718"/>
              <a:gd name="connsiteX22" fmla="*/ 5841918 w 12193588"/>
              <a:gd name="connsiteY22" fmla="*/ 0 h 3083718"/>
              <a:gd name="connsiteX23" fmla="*/ 6096794 w 12193588"/>
              <a:gd name="connsiteY23" fmla="*/ 236066 h 3083718"/>
              <a:gd name="connsiteX24" fmla="*/ 6351670 w 12193588"/>
              <a:gd name="connsiteY24" fmla="*/ 0 h 3083718"/>
              <a:gd name="connsiteX25" fmla="*/ 6634866 w 12193588"/>
              <a:gd name="connsiteY25" fmla="*/ 266418 h 3083718"/>
              <a:gd name="connsiteX26" fmla="*/ 6922107 w 12193588"/>
              <a:gd name="connsiteY26" fmla="*/ 0 h 3083718"/>
              <a:gd name="connsiteX27" fmla="*/ 7176983 w 12193588"/>
              <a:gd name="connsiteY27" fmla="*/ 236066 h 3083718"/>
              <a:gd name="connsiteX28" fmla="*/ 7431859 w 12193588"/>
              <a:gd name="connsiteY28" fmla="*/ 0 h 3083718"/>
              <a:gd name="connsiteX29" fmla="*/ 7682689 w 12193588"/>
              <a:gd name="connsiteY29" fmla="*/ 236066 h 3083718"/>
              <a:gd name="connsiteX30" fmla="*/ 7937565 w 12193588"/>
              <a:gd name="connsiteY30" fmla="*/ 0 h 3083718"/>
              <a:gd name="connsiteX31" fmla="*/ 8224806 w 12193588"/>
              <a:gd name="connsiteY31" fmla="*/ 266418 h 3083718"/>
              <a:gd name="connsiteX32" fmla="*/ 8508001 w 12193588"/>
              <a:gd name="connsiteY32" fmla="*/ 0 h 3083718"/>
              <a:gd name="connsiteX33" fmla="*/ 8762877 w 12193588"/>
              <a:gd name="connsiteY33" fmla="*/ 236066 h 3083718"/>
              <a:gd name="connsiteX34" fmla="*/ 9017753 w 12193588"/>
              <a:gd name="connsiteY34" fmla="*/ 0 h 3083718"/>
              <a:gd name="connsiteX35" fmla="*/ 9272629 w 12193588"/>
              <a:gd name="connsiteY35" fmla="*/ 236066 h 3083718"/>
              <a:gd name="connsiteX36" fmla="*/ 9523459 w 12193588"/>
              <a:gd name="connsiteY36" fmla="*/ 0 h 3083718"/>
              <a:gd name="connsiteX37" fmla="*/ 9810700 w 12193588"/>
              <a:gd name="connsiteY37" fmla="*/ 266418 h 3083718"/>
              <a:gd name="connsiteX38" fmla="*/ 10097941 w 12193588"/>
              <a:gd name="connsiteY38" fmla="*/ 0 h 3083718"/>
              <a:gd name="connsiteX39" fmla="*/ 10352817 w 12193588"/>
              <a:gd name="connsiteY39" fmla="*/ 236066 h 3083718"/>
              <a:gd name="connsiteX40" fmla="*/ 10603648 w 12193588"/>
              <a:gd name="connsiteY40" fmla="*/ 0 h 3083718"/>
              <a:gd name="connsiteX41" fmla="*/ 10858524 w 12193588"/>
              <a:gd name="connsiteY41" fmla="*/ 236066 h 3083718"/>
              <a:gd name="connsiteX42" fmla="*/ 11113400 w 12193588"/>
              <a:gd name="connsiteY42" fmla="*/ 0 h 3083718"/>
              <a:gd name="connsiteX43" fmla="*/ 11400641 w 12193588"/>
              <a:gd name="connsiteY43" fmla="*/ 266418 h 3083718"/>
              <a:gd name="connsiteX44" fmla="*/ 11683836 w 12193588"/>
              <a:gd name="connsiteY44" fmla="*/ 0 h 3083718"/>
              <a:gd name="connsiteX45" fmla="*/ 11938712 w 12193588"/>
              <a:gd name="connsiteY45" fmla="*/ 236066 h 3083718"/>
              <a:gd name="connsiteX46" fmla="*/ 12193588 w 12193588"/>
              <a:gd name="connsiteY46" fmla="*/ 0 h 3083718"/>
              <a:gd name="connsiteX47" fmla="*/ 12193588 w 12193588"/>
              <a:gd name="connsiteY47" fmla="*/ 2806218 h 3083718"/>
              <a:gd name="connsiteX48" fmla="*/ 12193588 w 12193588"/>
              <a:gd name="connsiteY48" fmla="*/ 3083718 h 3083718"/>
              <a:gd name="connsiteX49" fmla="*/ 0 w 12193588"/>
              <a:gd name="connsiteY49" fmla="*/ 3083718 h 3083718"/>
              <a:gd name="connsiteX50" fmla="*/ 0 w 12193588"/>
              <a:gd name="connsiteY50" fmla="*/ 2981110 h 3083718"/>
              <a:gd name="connsiteX51" fmla="*/ 0 w 12193588"/>
              <a:gd name="connsiteY51" fmla="*/ 0 h 308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3588" h="3083718">
                <a:moveTo>
                  <a:pt x="0" y="0"/>
                </a:moveTo>
                <a:cubicBezTo>
                  <a:pt x="0" y="148385"/>
                  <a:pt x="129461" y="266418"/>
                  <a:pt x="287241" y="266418"/>
                </a:cubicBezTo>
                <a:cubicBezTo>
                  <a:pt x="445022" y="266418"/>
                  <a:pt x="574482" y="148385"/>
                  <a:pt x="574482" y="0"/>
                </a:cubicBezTo>
                <a:cubicBezTo>
                  <a:pt x="574482" y="131523"/>
                  <a:pt x="687761" y="236066"/>
                  <a:pt x="825313" y="236066"/>
                </a:cubicBezTo>
                <a:cubicBezTo>
                  <a:pt x="966910" y="236066"/>
                  <a:pt x="1080189" y="131523"/>
                  <a:pt x="1080189" y="0"/>
                </a:cubicBezTo>
                <a:cubicBezTo>
                  <a:pt x="1080189" y="131523"/>
                  <a:pt x="1193467" y="236066"/>
                  <a:pt x="1335065" y="236066"/>
                </a:cubicBezTo>
                <a:cubicBezTo>
                  <a:pt x="1476662" y="236066"/>
                  <a:pt x="1589941" y="131523"/>
                  <a:pt x="1589941" y="0"/>
                </a:cubicBezTo>
                <a:cubicBezTo>
                  <a:pt x="1589941" y="148385"/>
                  <a:pt x="1715356" y="266418"/>
                  <a:pt x="1873136" y="266418"/>
                </a:cubicBezTo>
                <a:cubicBezTo>
                  <a:pt x="2030916" y="266418"/>
                  <a:pt x="2160377" y="148385"/>
                  <a:pt x="2160377" y="0"/>
                </a:cubicBezTo>
                <a:cubicBezTo>
                  <a:pt x="2160377" y="131523"/>
                  <a:pt x="2273655" y="236066"/>
                  <a:pt x="2415253" y="236066"/>
                </a:cubicBezTo>
                <a:cubicBezTo>
                  <a:pt x="2552805" y="236066"/>
                  <a:pt x="2670129" y="131523"/>
                  <a:pt x="2670129" y="0"/>
                </a:cubicBezTo>
                <a:cubicBezTo>
                  <a:pt x="2670129" y="131523"/>
                  <a:pt x="2783407" y="236066"/>
                  <a:pt x="2920959" y="236066"/>
                </a:cubicBezTo>
                <a:cubicBezTo>
                  <a:pt x="3062557" y="236066"/>
                  <a:pt x="3175835" y="131523"/>
                  <a:pt x="3175835" y="0"/>
                </a:cubicBezTo>
                <a:cubicBezTo>
                  <a:pt x="3175835" y="148385"/>
                  <a:pt x="3305296" y="266418"/>
                  <a:pt x="3463076" y="266418"/>
                </a:cubicBezTo>
                <a:cubicBezTo>
                  <a:pt x="3620857" y="266418"/>
                  <a:pt x="3746272" y="148385"/>
                  <a:pt x="3746272" y="0"/>
                </a:cubicBezTo>
                <a:cubicBezTo>
                  <a:pt x="3746272" y="131523"/>
                  <a:pt x="3859550" y="236066"/>
                  <a:pt x="4001148" y="236066"/>
                </a:cubicBezTo>
                <a:cubicBezTo>
                  <a:pt x="4142746" y="236066"/>
                  <a:pt x="4256024" y="131523"/>
                  <a:pt x="4256024" y="0"/>
                </a:cubicBezTo>
                <a:cubicBezTo>
                  <a:pt x="4256024" y="131523"/>
                  <a:pt x="4369302" y="236066"/>
                  <a:pt x="4510900" y="236066"/>
                </a:cubicBezTo>
                <a:cubicBezTo>
                  <a:pt x="4648452" y="236066"/>
                  <a:pt x="4761730" y="131523"/>
                  <a:pt x="4761730" y="0"/>
                </a:cubicBezTo>
                <a:cubicBezTo>
                  <a:pt x="4761730" y="148385"/>
                  <a:pt x="4891191" y="266418"/>
                  <a:pt x="5048971" y="266418"/>
                </a:cubicBezTo>
                <a:cubicBezTo>
                  <a:pt x="5206751" y="266418"/>
                  <a:pt x="5336212" y="148385"/>
                  <a:pt x="5336212" y="0"/>
                </a:cubicBezTo>
                <a:cubicBezTo>
                  <a:pt x="5336212" y="131523"/>
                  <a:pt x="5449490" y="236066"/>
                  <a:pt x="5591088" y="236066"/>
                </a:cubicBezTo>
                <a:cubicBezTo>
                  <a:pt x="5728641" y="236066"/>
                  <a:pt x="5841918" y="131523"/>
                  <a:pt x="5841918" y="0"/>
                </a:cubicBezTo>
                <a:cubicBezTo>
                  <a:pt x="5841918" y="131523"/>
                  <a:pt x="5955197" y="236066"/>
                  <a:pt x="6096794" y="236066"/>
                </a:cubicBezTo>
                <a:cubicBezTo>
                  <a:pt x="6238392" y="236066"/>
                  <a:pt x="6351670" y="131523"/>
                  <a:pt x="6351670" y="0"/>
                </a:cubicBezTo>
                <a:cubicBezTo>
                  <a:pt x="6351670" y="148385"/>
                  <a:pt x="6477085" y="266418"/>
                  <a:pt x="6634866" y="266418"/>
                </a:cubicBezTo>
                <a:cubicBezTo>
                  <a:pt x="6792646" y="266418"/>
                  <a:pt x="6922107" y="148385"/>
                  <a:pt x="6922107" y="0"/>
                </a:cubicBezTo>
                <a:cubicBezTo>
                  <a:pt x="6922107" y="131523"/>
                  <a:pt x="7035385" y="236066"/>
                  <a:pt x="7176983" y="236066"/>
                </a:cubicBezTo>
                <a:cubicBezTo>
                  <a:pt x="7318580" y="236066"/>
                  <a:pt x="7431859" y="131523"/>
                  <a:pt x="7431859" y="0"/>
                </a:cubicBezTo>
                <a:cubicBezTo>
                  <a:pt x="7431859" y="131523"/>
                  <a:pt x="7545137" y="236066"/>
                  <a:pt x="7682689" y="236066"/>
                </a:cubicBezTo>
                <a:cubicBezTo>
                  <a:pt x="7824287" y="236066"/>
                  <a:pt x="7937565" y="131523"/>
                  <a:pt x="7937565" y="0"/>
                </a:cubicBezTo>
                <a:cubicBezTo>
                  <a:pt x="7937565" y="148385"/>
                  <a:pt x="8067026" y="266418"/>
                  <a:pt x="8224806" y="266418"/>
                </a:cubicBezTo>
                <a:cubicBezTo>
                  <a:pt x="8382586" y="266418"/>
                  <a:pt x="8508001" y="148385"/>
                  <a:pt x="8508001" y="0"/>
                </a:cubicBezTo>
                <a:cubicBezTo>
                  <a:pt x="8508001" y="131523"/>
                  <a:pt x="8625325" y="236066"/>
                  <a:pt x="8762877" y="236066"/>
                </a:cubicBezTo>
                <a:cubicBezTo>
                  <a:pt x="8904475" y="236066"/>
                  <a:pt x="9017753" y="131523"/>
                  <a:pt x="9017753" y="0"/>
                </a:cubicBezTo>
                <a:cubicBezTo>
                  <a:pt x="9017753" y="131523"/>
                  <a:pt x="9131031" y="236066"/>
                  <a:pt x="9272629" y="236066"/>
                </a:cubicBezTo>
                <a:cubicBezTo>
                  <a:pt x="9410181" y="236066"/>
                  <a:pt x="9523459" y="131523"/>
                  <a:pt x="9523459" y="0"/>
                </a:cubicBezTo>
                <a:cubicBezTo>
                  <a:pt x="9523459" y="148385"/>
                  <a:pt x="9652920" y="266418"/>
                  <a:pt x="9810700" y="266418"/>
                </a:cubicBezTo>
                <a:cubicBezTo>
                  <a:pt x="9968481" y="266418"/>
                  <a:pt x="10097941" y="148385"/>
                  <a:pt x="10097941" y="0"/>
                </a:cubicBezTo>
                <a:cubicBezTo>
                  <a:pt x="10097941" y="131523"/>
                  <a:pt x="10211220" y="236066"/>
                  <a:pt x="10352817" y="236066"/>
                </a:cubicBezTo>
                <a:cubicBezTo>
                  <a:pt x="10490370" y="236066"/>
                  <a:pt x="10603648" y="131523"/>
                  <a:pt x="10603648" y="0"/>
                </a:cubicBezTo>
                <a:cubicBezTo>
                  <a:pt x="10603648" y="131523"/>
                  <a:pt x="10716926" y="236066"/>
                  <a:pt x="10858524" y="236066"/>
                </a:cubicBezTo>
                <a:cubicBezTo>
                  <a:pt x="11000121" y="236066"/>
                  <a:pt x="11113400" y="131523"/>
                  <a:pt x="11113400" y="0"/>
                </a:cubicBezTo>
                <a:cubicBezTo>
                  <a:pt x="11113400" y="148385"/>
                  <a:pt x="11238815" y="266418"/>
                  <a:pt x="11400641" y="266418"/>
                </a:cubicBezTo>
                <a:cubicBezTo>
                  <a:pt x="11558421" y="266418"/>
                  <a:pt x="11683836" y="148385"/>
                  <a:pt x="11683836" y="0"/>
                </a:cubicBezTo>
                <a:cubicBezTo>
                  <a:pt x="11683836" y="131523"/>
                  <a:pt x="11797114" y="236066"/>
                  <a:pt x="11938712" y="236066"/>
                </a:cubicBezTo>
                <a:cubicBezTo>
                  <a:pt x="12080310" y="236066"/>
                  <a:pt x="12193588" y="131523"/>
                  <a:pt x="12193588" y="0"/>
                </a:cubicBezTo>
                <a:cubicBezTo>
                  <a:pt x="12193588" y="0"/>
                  <a:pt x="12193588" y="0"/>
                  <a:pt x="12193588" y="2806218"/>
                </a:cubicBezTo>
                <a:lnTo>
                  <a:pt x="12193588" y="3083718"/>
                </a:lnTo>
                <a:lnTo>
                  <a:pt x="0" y="3083718"/>
                </a:lnTo>
                <a:lnTo>
                  <a:pt x="0" y="2981110"/>
                </a:lnTo>
                <a:cubicBezTo>
                  <a:pt x="0" y="2441130"/>
                  <a:pt x="0" y="1531690"/>
                  <a:pt x="0" y="0"/>
                </a:cubicBezTo>
                <a:close/>
              </a:path>
            </a:pathLst>
          </a:custGeom>
          <a:solidFill>
            <a:srgbClr val="00B0F0">
              <a:alpha val="35000"/>
            </a:srgbClr>
          </a:solidFill>
          <a:ln>
            <a:noFill/>
          </a:ln>
        </p:spPr>
        <p:txBody>
          <a:bodyPr vert="horz" wrap="square" lIns="86411" tIns="43205" rIns="86411" bIns="43205" numCol="1" anchor="t" anchorCtr="0" compatLnSpc="1">
            <a:prstTxWarp prst="textNoShape">
              <a:avLst/>
            </a:prstTxWarp>
            <a:noAutofit/>
          </a:bodyPr>
          <a:lstStyle/>
          <a:p>
            <a:pPr defTabSz="864108"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srgbClr val="3F3F3F"/>
              </a:solidFill>
              <a:latin typeface="Open Sans"/>
              <a:ea typeface="+mn-ea"/>
            </a:endParaRPr>
          </a:p>
        </p:txBody>
      </p:sp>
      <p:grpSp>
        <p:nvGrpSpPr>
          <p:cNvPr id="11" name="Group 3">
            <a:extLst>
              <a:ext uri="{FF2B5EF4-FFF2-40B4-BE49-F238E27FC236}">
                <a16:creationId xmlns:a16="http://schemas.microsoft.com/office/drawing/2014/main" id="{728B3130-E031-405E-9802-FD04F3DA7D5D}"/>
              </a:ext>
            </a:extLst>
          </p:cNvPr>
          <p:cNvGrpSpPr/>
          <p:nvPr/>
        </p:nvGrpSpPr>
        <p:grpSpPr>
          <a:xfrm>
            <a:off x="2820504" y="2340834"/>
            <a:ext cx="1164747" cy="3297428"/>
            <a:chOff x="1954213" y="1341438"/>
            <a:chExt cx="1919288" cy="4935537"/>
          </a:xfrm>
          <a:solidFill>
            <a:sysClr val="window" lastClr="FFFFFF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532B100-9426-46EF-97EE-BEB6685F6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213" y="1341438"/>
              <a:ext cx="1919288" cy="2489201"/>
            </a:xfrm>
            <a:custGeom>
              <a:avLst/>
              <a:gdLst>
                <a:gd name="T0" fmla="*/ 1171 w 1209"/>
                <a:gd name="T1" fmla="*/ 1568 h 1568"/>
                <a:gd name="T2" fmla="*/ 0 w 1209"/>
                <a:gd name="T3" fmla="*/ 29 h 1568"/>
                <a:gd name="T4" fmla="*/ 36 w 1209"/>
                <a:gd name="T5" fmla="*/ 0 h 1568"/>
                <a:gd name="T6" fmla="*/ 1209 w 1209"/>
                <a:gd name="T7" fmla="*/ 1539 h 1568"/>
                <a:gd name="T8" fmla="*/ 1171 w 1209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68">
                  <a:moveTo>
                    <a:pt x="1171" y="1568"/>
                  </a:moveTo>
                  <a:lnTo>
                    <a:pt x="0" y="29"/>
                  </a:lnTo>
                  <a:lnTo>
                    <a:pt x="36" y="0"/>
                  </a:lnTo>
                  <a:lnTo>
                    <a:pt x="1209" y="1539"/>
                  </a:lnTo>
                  <a:lnTo>
                    <a:pt x="1171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641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C6FD6DF-63AB-4698-8CCB-8025FA125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213" y="3784600"/>
              <a:ext cx="1919288" cy="2492375"/>
            </a:xfrm>
            <a:custGeom>
              <a:avLst/>
              <a:gdLst>
                <a:gd name="T0" fmla="*/ 1171 w 1209"/>
                <a:gd name="T1" fmla="*/ 0 h 1570"/>
                <a:gd name="T2" fmla="*/ 0 w 1209"/>
                <a:gd name="T3" fmla="*/ 1539 h 1570"/>
                <a:gd name="T4" fmla="*/ 36 w 1209"/>
                <a:gd name="T5" fmla="*/ 1570 h 1570"/>
                <a:gd name="T6" fmla="*/ 1209 w 1209"/>
                <a:gd name="T7" fmla="*/ 29 h 1570"/>
                <a:gd name="T8" fmla="*/ 1171 w 1209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9" h="1570">
                  <a:moveTo>
                    <a:pt x="1171" y="0"/>
                  </a:moveTo>
                  <a:lnTo>
                    <a:pt x="0" y="1539"/>
                  </a:lnTo>
                  <a:lnTo>
                    <a:pt x="36" y="1570"/>
                  </a:lnTo>
                  <a:lnTo>
                    <a:pt x="1209" y="29"/>
                  </a:lnTo>
                  <a:lnTo>
                    <a:pt x="1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641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27403EF2-935A-4C63-A4D1-3B7B7097BB37}"/>
              </a:ext>
            </a:extLst>
          </p:cNvPr>
          <p:cNvGrpSpPr/>
          <p:nvPr/>
        </p:nvGrpSpPr>
        <p:grpSpPr>
          <a:xfrm>
            <a:off x="5237508" y="2494923"/>
            <a:ext cx="1420022" cy="3049533"/>
            <a:chOff x="5708651" y="1341438"/>
            <a:chExt cx="1922463" cy="4935537"/>
          </a:xfrm>
          <a:solidFill>
            <a:sysClr val="window" lastClr="FFFFFF"/>
          </a:solidFill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494F782-A7D0-4AA2-8C1C-7A4A96C39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651" y="1341438"/>
              <a:ext cx="1922463" cy="2489201"/>
            </a:xfrm>
            <a:custGeom>
              <a:avLst/>
              <a:gdLst>
                <a:gd name="T0" fmla="*/ 1173 w 1211"/>
                <a:gd name="T1" fmla="*/ 1568 h 1568"/>
                <a:gd name="T2" fmla="*/ 0 w 1211"/>
                <a:gd name="T3" fmla="*/ 29 h 1568"/>
                <a:gd name="T4" fmla="*/ 38 w 1211"/>
                <a:gd name="T5" fmla="*/ 0 h 1568"/>
                <a:gd name="T6" fmla="*/ 1211 w 1211"/>
                <a:gd name="T7" fmla="*/ 1539 h 1568"/>
                <a:gd name="T8" fmla="*/ 1173 w 1211"/>
                <a:gd name="T9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68">
                  <a:moveTo>
                    <a:pt x="1173" y="1568"/>
                  </a:moveTo>
                  <a:lnTo>
                    <a:pt x="0" y="29"/>
                  </a:lnTo>
                  <a:lnTo>
                    <a:pt x="38" y="0"/>
                  </a:lnTo>
                  <a:lnTo>
                    <a:pt x="1211" y="1539"/>
                  </a:lnTo>
                  <a:lnTo>
                    <a:pt x="1173" y="15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641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2E3139D-20FB-4DE8-BC36-EB959DCE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651" y="3784600"/>
              <a:ext cx="1922463" cy="2492375"/>
            </a:xfrm>
            <a:custGeom>
              <a:avLst/>
              <a:gdLst>
                <a:gd name="T0" fmla="*/ 1173 w 1211"/>
                <a:gd name="T1" fmla="*/ 0 h 1570"/>
                <a:gd name="T2" fmla="*/ 0 w 1211"/>
                <a:gd name="T3" fmla="*/ 1539 h 1570"/>
                <a:gd name="T4" fmla="*/ 38 w 1211"/>
                <a:gd name="T5" fmla="*/ 1570 h 1570"/>
                <a:gd name="T6" fmla="*/ 1211 w 1211"/>
                <a:gd name="T7" fmla="*/ 29 h 1570"/>
                <a:gd name="T8" fmla="*/ 1173 w 1211"/>
                <a:gd name="T9" fmla="*/ 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1" h="1570">
                  <a:moveTo>
                    <a:pt x="1173" y="0"/>
                  </a:moveTo>
                  <a:lnTo>
                    <a:pt x="0" y="1539"/>
                  </a:lnTo>
                  <a:lnTo>
                    <a:pt x="38" y="1570"/>
                  </a:lnTo>
                  <a:lnTo>
                    <a:pt x="1211" y="29"/>
                  </a:lnTo>
                  <a:lnTo>
                    <a:pt x="11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86410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8AAEA700-8D26-4C5A-BB4C-6AC59688E714}"/>
              </a:ext>
            </a:extLst>
          </p:cNvPr>
          <p:cNvSpPr>
            <a:spLocks/>
          </p:cNvSpPr>
          <p:nvPr/>
        </p:nvSpPr>
        <p:spPr bwMode="auto">
          <a:xfrm>
            <a:off x="967999" y="3994167"/>
            <a:ext cx="5005661" cy="55803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641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cxnSp>
        <p:nvCxnSpPr>
          <p:cNvPr id="22" name="Straight Arrow Connector 23">
            <a:extLst>
              <a:ext uri="{FF2B5EF4-FFF2-40B4-BE49-F238E27FC236}">
                <a16:creationId xmlns:a16="http://schemas.microsoft.com/office/drawing/2014/main" id="{4EA71CA0-CF43-4CDA-96CF-DDF72A37FD3F}"/>
              </a:ext>
            </a:extLst>
          </p:cNvPr>
          <p:cNvCxnSpPr>
            <a:cxnSpLocks/>
          </p:cNvCxnSpPr>
          <p:nvPr/>
        </p:nvCxnSpPr>
        <p:spPr>
          <a:xfrm flipH="1">
            <a:off x="1517609" y="3185804"/>
            <a:ext cx="1682791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24" name="Straight Arrow Connector 27">
            <a:extLst>
              <a:ext uri="{FF2B5EF4-FFF2-40B4-BE49-F238E27FC236}">
                <a16:creationId xmlns:a16="http://schemas.microsoft.com/office/drawing/2014/main" id="{5BD12702-D832-4464-A1D2-B1C60A986621}"/>
              </a:ext>
            </a:extLst>
          </p:cNvPr>
          <p:cNvCxnSpPr/>
          <p:nvPr/>
        </p:nvCxnSpPr>
        <p:spPr>
          <a:xfrm flipH="1">
            <a:off x="1780532" y="3966235"/>
            <a:ext cx="1953220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  <a:tailEnd type="triangle"/>
          </a:ln>
          <a:effectLst/>
        </p:spPr>
      </p:cxnSp>
      <p:cxnSp>
        <p:nvCxnSpPr>
          <p:cNvPr id="28" name="Straight Arrow Connector 33">
            <a:extLst>
              <a:ext uri="{FF2B5EF4-FFF2-40B4-BE49-F238E27FC236}">
                <a16:creationId xmlns:a16="http://schemas.microsoft.com/office/drawing/2014/main" id="{796B5A40-40D9-4222-804B-4C9BC60724E5}"/>
              </a:ext>
            </a:extLst>
          </p:cNvPr>
          <p:cNvCxnSpPr>
            <a:cxnSpLocks/>
          </p:cNvCxnSpPr>
          <p:nvPr/>
        </p:nvCxnSpPr>
        <p:spPr>
          <a:xfrm flipH="1" flipV="1">
            <a:off x="3733752" y="3224204"/>
            <a:ext cx="1499157" cy="341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86167DD-5933-432C-8D37-725521397CBA}"/>
              </a:ext>
            </a:extLst>
          </p:cNvPr>
          <p:cNvSpPr txBox="1"/>
          <p:nvPr/>
        </p:nvSpPr>
        <p:spPr>
          <a:xfrm>
            <a:off x="1432990" y="2725523"/>
            <a:ext cx="1969887" cy="42580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 defTabSz="864108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white"/>
                </a:solidFill>
                <a:latin typeface="Open Sans"/>
                <a:ea typeface="+mn-ea"/>
              </a:rPr>
              <a:t>Проблема ут</a:t>
            </a:r>
            <a:r>
              <a:rPr lang="ru-RU" sz="1100" b="1" dirty="0">
                <a:solidFill>
                  <a:prstClr val="white"/>
                </a:solidFill>
                <a:latin typeface="Open Sans"/>
              </a:rPr>
              <a:t>раты журнала</a:t>
            </a:r>
            <a:endParaRPr lang="en-US" sz="1100" b="1" dirty="0">
              <a:solidFill>
                <a:prstClr val="white"/>
              </a:solidFill>
              <a:latin typeface="Open Sans"/>
              <a:ea typeface="+mn-ea"/>
            </a:endParaRPr>
          </a:p>
        </p:txBody>
      </p:sp>
      <p:cxnSp>
        <p:nvCxnSpPr>
          <p:cNvPr id="30" name="Straight Arrow Connector 36">
            <a:extLst>
              <a:ext uri="{FF2B5EF4-FFF2-40B4-BE49-F238E27FC236}">
                <a16:creationId xmlns:a16="http://schemas.microsoft.com/office/drawing/2014/main" id="{0395A496-8FDD-4C0F-9C91-45620AF095A7}"/>
              </a:ext>
            </a:extLst>
          </p:cNvPr>
          <p:cNvCxnSpPr>
            <a:cxnSpLocks/>
          </p:cNvCxnSpPr>
          <p:nvPr/>
        </p:nvCxnSpPr>
        <p:spPr>
          <a:xfrm flipH="1">
            <a:off x="4102976" y="3966235"/>
            <a:ext cx="1627519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9D0F3E6-FAB9-4654-9BA4-1954F010CC3B}"/>
              </a:ext>
            </a:extLst>
          </p:cNvPr>
          <p:cNvSpPr txBox="1"/>
          <p:nvPr/>
        </p:nvSpPr>
        <p:spPr>
          <a:xfrm>
            <a:off x="1425219" y="3235737"/>
            <a:ext cx="2047601" cy="733585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 defTabSz="864108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prstClr val="white"/>
                </a:solidFill>
                <a:latin typeface="Open Sans"/>
                <a:ea typeface="+mn-ea"/>
              </a:rPr>
              <a:t>Нерегулярность заполнения журнала учета присутствующих в учреждении</a:t>
            </a:r>
            <a:endParaRPr lang="en-US" sz="1050" b="1" dirty="0">
              <a:solidFill>
                <a:prstClr val="white"/>
              </a:solidFill>
              <a:latin typeface="Open Sans"/>
              <a:ea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8138B3-E87B-445B-82D9-4882BCAEAE3E}"/>
              </a:ext>
            </a:extLst>
          </p:cNvPr>
          <p:cNvSpPr txBox="1"/>
          <p:nvPr/>
        </p:nvSpPr>
        <p:spPr>
          <a:xfrm>
            <a:off x="3592085" y="2298240"/>
            <a:ext cx="1782489" cy="933639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 defTabSz="864108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white"/>
                </a:solidFill>
                <a:latin typeface="Open Sans"/>
                <a:ea typeface="+mn-ea"/>
              </a:rPr>
              <a:t>Длительный и трудоемкий процесс сбора информации о присутствующих в учреждении</a:t>
            </a:r>
            <a:endParaRPr lang="en-US" sz="1100" b="1" dirty="0">
              <a:solidFill>
                <a:prstClr val="white"/>
              </a:solidFill>
              <a:latin typeface="Open Sans"/>
              <a:ea typeface="+mn-ea"/>
            </a:endParaRPr>
          </a:p>
        </p:txBody>
      </p:sp>
      <p:cxnSp>
        <p:nvCxnSpPr>
          <p:cNvPr id="36" name="Straight Arrow Connector 45">
            <a:extLst>
              <a:ext uri="{FF2B5EF4-FFF2-40B4-BE49-F238E27FC236}">
                <a16:creationId xmlns:a16="http://schemas.microsoft.com/office/drawing/2014/main" id="{FE4CDD83-B117-42CE-A88F-3AD0652E3FB4}"/>
              </a:ext>
            </a:extLst>
          </p:cNvPr>
          <p:cNvCxnSpPr>
            <a:cxnSpLocks/>
          </p:cNvCxnSpPr>
          <p:nvPr/>
        </p:nvCxnSpPr>
        <p:spPr>
          <a:xfrm flipH="1">
            <a:off x="1676400" y="4985791"/>
            <a:ext cx="1524000" cy="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BDE538C-4AD4-4F58-8784-C6F903B6E8DE}"/>
              </a:ext>
            </a:extLst>
          </p:cNvPr>
          <p:cNvSpPr txBox="1"/>
          <p:nvPr/>
        </p:nvSpPr>
        <p:spPr>
          <a:xfrm>
            <a:off x="1328644" y="4355844"/>
            <a:ext cx="2331150" cy="572002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 defTabSz="864108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prstClr val="white"/>
                </a:solidFill>
                <a:latin typeface="Open Sans"/>
              </a:rPr>
              <a:t>Необходимость вести учет присутствующих в трех зданиях</a:t>
            </a:r>
            <a:endParaRPr lang="en-US" sz="1050" b="1" dirty="0">
              <a:solidFill>
                <a:prstClr val="white"/>
              </a:solidFill>
              <a:latin typeface="Open Sans"/>
            </a:endParaRPr>
          </a:p>
        </p:txBody>
      </p:sp>
      <p:cxnSp>
        <p:nvCxnSpPr>
          <p:cNvPr id="42" name="Straight Arrow Connector 54">
            <a:extLst>
              <a:ext uri="{FF2B5EF4-FFF2-40B4-BE49-F238E27FC236}">
                <a16:creationId xmlns:a16="http://schemas.microsoft.com/office/drawing/2014/main" id="{EA02C865-BF51-45A5-90B2-ACEB3B0E90F2}"/>
              </a:ext>
            </a:extLst>
          </p:cNvPr>
          <p:cNvCxnSpPr>
            <a:cxnSpLocks/>
          </p:cNvCxnSpPr>
          <p:nvPr/>
        </p:nvCxnSpPr>
        <p:spPr>
          <a:xfrm flipH="1" flipV="1">
            <a:off x="4069527" y="4873268"/>
            <a:ext cx="1440236" cy="16010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44" name="Freeform 56">
            <a:extLst>
              <a:ext uri="{FF2B5EF4-FFF2-40B4-BE49-F238E27FC236}">
                <a16:creationId xmlns:a16="http://schemas.microsoft.com/office/drawing/2014/main" id="{C8A9B3A2-3B19-4321-94A4-8875E88BB069}"/>
              </a:ext>
            </a:extLst>
          </p:cNvPr>
          <p:cNvSpPr>
            <a:spLocks/>
          </p:cNvSpPr>
          <p:nvPr/>
        </p:nvSpPr>
        <p:spPr bwMode="auto">
          <a:xfrm>
            <a:off x="6657530" y="3973971"/>
            <a:ext cx="521409" cy="45719"/>
          </a:xfrm>
          <a:custGeom>
            <a:avLst/>
            <a:gdLst>
              <a:gd name="T0" fmla="*/ 1898 w 1910"/>
              <a:gd name="T1" fmla="*/ 24 h 24"/>
              <a:gd name="T2" fmla="*/ 12 w 1910"/>
              <a:gd name="T3" fmla="*/ 24 h 24"/>
              <a:gd name="T4" fmla="*/ 0 w 1910"/>
              <a:gd name="T5" fmla="*/ 12 h 24"/>
              <a:gd name="T6" fmla="*/ 0 w 1910"/>
              <a:gd name="T7" fmla="*/ 12 h 24"/>
              <a:gd name="T8" fmla="*/ 12 w 1910"/>
              <a:gd name="T9" fmla="*/ 0 h 24"/>
              <a:gd name="T10" fmla="*/ 1898 w 1910"/>
              <a:gd name="T11" fmla="*/ 0 h 24"/>
              <a:gd name="T12" fmla="*/ 1910 w 1910"/>
              <a:gd name="T13" fmla="*/ 12 h 24"/>
              <a:gd name="T14" fmla="*/ 1910 w 1910"/>
              <a:gd name="T15" fmla="*/ 12 h 24"/>
              <a:gd name="T16" fmla="*/ 1898 w 1910"/>
              <a:gd name="T1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10" h="24">
                <a:moveTo>
                  <a:pt x="1898" y="24"/>
                </a:move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905" y="0"/>
                  <a:pt x="1910" y="6"/>
                  <a:pt x="1910" y="12"/>
                </a:cubicBezTo>
                <a:cubicBezTo>
                  <a:pt x="1910" y="12"/>
                  <a:pt x="1910" y="12"/>
                  <a:pt x="1910" y="12"/>
                </a:cubicBezTo>
                <a:cubicBezTo>
                  <a:pt x="1910" y="18"/>
                  <a:pt x="1905" y="24"/>
                  <a:pt x="1898" y="24"/>
                </a:cubicBezTo>
                <a:close/>
              </a:path>
            </a:pathLst>
          </a:custGeom>
          <a:solidFill>
            <a:srgbClr val="C0392B"/>
          </a:solidFill>
          <a:ln>
            <a:noFill/>
          </a:ln>
        </p:spPr>
        <p:txBody>
          <a:bodyPr vert="horz" wrap="square" lIns="86411" tIns="43205" rIns="86411" bIns="4320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641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5" name="Rectangle 57">
            <a:extLst>
              <a:ext uri="{FF2B5EF4-FFF2-40B4-BE49-F238E27FC236}">
                <a16:creationId xmlns:a16="http://schemas.microsoft.com/office/drawing/2014/main" id="{C1ECEC82-AB26-422F-A1EB-291FDD5FA117}"/>
              </a:ext>
            </a:extLst>
          </p:cNvPr>
          <p:cNvSpPr/>
          <p:nvPr/>
        </p:nvSpPr>
        <p:spPr>
          <a:xfrm>
            <a:off x="7252778" y="3501204"/>
            <a:ext cx="1805559" cy="1087527"/>
          </a:xfrm>
          <a:prstGeom prst="rect">
            <a:avLst/>
          </a:prstGeom>
          <a:solidFill>
            <a:srgbClr val="C039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8641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Open Sans"/>
              </a:rPr>
              <a:t>Отсутствие учета присутствующих в зданиях учреждения</a:t>
            </a:r>
            <a:endParaRPr lang="en-US" sz="1100" b="1" dirty="0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8BC1B1-1339-4DB4-8F62-DEE89C868413}"/>
              </a:ext>
            </a:extLst>
          </p:cNvPr>
          <p:cNvSpPr txBox="1"/>
          <p:nvPr/>
        </p:nvSpPr>
        <p:spPr>
          <a:xfrm>
            <a:off x="7213270" y="3429000"/>
            <a:ext cx="2054988" cy="287309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endParaRPr lang="ru-RU" sz="1300" b="1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BA4C97-770C-42E4-A4E7-7A12251ACC69}"/>
              </a:ext>
            </a:extLst>
          </p:cNvPr>
          <p:cNvSpPr txBox="1"/>
          <p:nvPr/>
        </p:nvSpPr>
        <p:spPr>
          <a:xfrm>
            <a:off x="3910885" y="3234965"/>
            <a:ext cx="1929412" cy="764362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 defTabSz="864108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white"/>
                </a:solidFill>
                <a:latin typeface="Open Sans"/>
                <a:ea typeface="+mn-ea"/>
              </a:rPr>
              <a:t>Отсутствие электронной системы учета присутствующих в учреждении</a:t>
            </a:r>
            <a:endParaRPr lang="en-US" sz="1100" b="1" dirty="0">
              <a:solidFill>
                <a:prstClr val="white"/>
              </a:solidFill>
              <a:latin typeface="Open Sans"/>
              <a:ea typeface="+mn-ea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084C13-F0AB-49D2-BA42-46543EF27E2B}"/>
              </a:ext>
            </a:extLst>
          </p:cNvPr>
          <p:cNvSpPr txBox="1"/>
          <p:nvPr/>
        </p:nvSpPr>
        <p:spPr>
          <a:xfrm>
            <a:off x="3768397" y="4094826"/>
            <a:ext cx="2331150" cy="733585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algn="ctr" defTabSz="864108" fontAlgn="auto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prstClr val="white"/>
                </a:solidFill>
                <a:latin typeface="Open Sans"/>
              </a:rPr>
              <a:t>Постоянно изменяющиеся количество присутствующих в учреждении в зависимости от расписания занятий</a:t>
            </a:r>
            <a:endParaRPr lang="en-US" sz="1050" b="1" dirty="0">
              <a:solidFill>
                <a:prstClr val="whit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4033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8672C5ED-D454-45E2-BA27-8472CD9D22FA}"/>
              </a:ext>
            </a:extLst>
          </p:cNvPr>
          <p:cNvSpPr/>
          <p:nvPr/>
        </p:nvSpPr>
        <p:spPr>
          <a:xfrm>
            <a:off x="209739" y="2587477"/>
            <a:ext cx="251520" cy="1254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ВХОД</a:t>
            </a:r>
          </a:p>
        </p:txBody>
      </p:sp>
      <p:graphicFrame>
        <p:nvGraphicFramePr>
          <p:cNvPr id="143" name="Таблица 142">
            <a:extLst>
              <a:ext uri="{FF2B5EF4-FFF2-40B4-BE49-F238E27FC236}">
                <a16:creationId xmlns:a16="http://schemas.microsoft.com/office/drawing/2014/main" id="{C99B950B-E80D-4B97-9233-11A5CE8EB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09237"/>
              </p:ext>
            </p:extLst>
          </p:nvPr>
        </p:nvGraphicFramePr>
        <p:xfrm>
          <a:off x="704395" y="2520496"/>
          <a:ext cx="1880419" cy="16899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7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Педагоги дополнительного образования</a:t>
                      </a:r>
                      <a:endParaRPr lang="ru-RU" sz="11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4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Регистрация работников в журнале учета рабочего времени работников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1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5" name="Таблица 144">
            <a:extLst>
              <a:ext uri="{FF2B5EF4-FFF2-40B4-BE49-F238E27FC236}">
                <a16:creationId xmlns:a16="http://schemas.microsoft.com/office/drawing/2014/main" id="{0CC81EFF-F704-4E99-94D1-26884CEFD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70778"/>
              </p:ext>
            </p:extLst>
          </p:nvPr>
        </p:nvGraphicFramePr>
        <p:xfrm>
          <a:off x="6080595" y="2530620"/>
          <a:ext cx="1880419" cy="209791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5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Дежурный администратор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907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Подсчет присутствующих в здании, передача информации администрации учреждения на определенный момент времени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35 мин.</a:t>
                      </a:r>
                    </a:p>
                  </a:txBody>
                  <a:tcPr marT="46151" marB="461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6" name="Таблица 145">
            <a:extLst>
              <a:ext uri="{FF2B5EF4-FFF2-40B4-BE49-F238E27FC236}">
                <a16:creationId xmlns:a16="http://schemas.microsoft.com/office/drawing/2014/main" id="{4923015A-5167-49EE-A089-E4C8E8417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11905"/>
              </p:ext>
            </p:extLst>
          </p:nvPr>
        </p:nvGraphicFramePr>
        <p:xfrm>
          <a:off x="3352800" y="2530620"/>
          <a:ext cx="1880419" cy="16899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8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49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Педагоги дополнительного образования</a:t>
                      </a:r>
                      <a:endParaRPr lang="ru-RU" sz="1100" b="1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849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100" b="1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Внесение информации в </a:t>
                      </a:r>
                      <a:r>
                        <a:rPr lang="ru-RU" sz="1100" b="1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онлайн-таблицу </a:t>
                      </a: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учета   учащихся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10 мин.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91" name="TextBox 48">
            <a:extLst>
              <a:ext uri="{FF2B5EF4-FFF2-40B4-BE49-F238E27FC236}">
                <a16:creationId xmlns:a16="http://schemas.microsoft.com/office/drawing/2014/main" id="{D226EDF5-A8B7-4519-B536-B20B9C63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332" y="5710388"/>
            <a:ext cx="63580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ВПП (время протекания процесса)  – в день  – 60 мин. (1 час),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ежемесячно – 1560 мин. (26 час)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95086B60-CA24-4B42-9C23-3C05C3EF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05" y="147873"/>
            <a:ext cx="7350795" cy="492443"/>
          </a:xfrm>
        </p:spPr>
        <p:txBody>
          <a:bodyPr/>
          <a:lstStyle/>
          <a:p>
            <a:pPr>
              <a:defRPr/>
            </a:pPr>
            <a:r>
              <a:rPr lang="ru-RU" dirty="0"/>
              <a:t>КАРТА ЦЕЛЕВОГО СОСТОЯНИЯ ПРОЦЕССА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07BF99-46D9-45A9-9CAB-F45D4A1419E4}"/>
              </a:ext>
            </a:extLst>
          </p:cNvPr>
          <p:cNvSpPr/>
          <p:nvPr/>
        </p:nvSpPr>
        <p:spPr>
          <a:xfrm>
            <a:off x="8194801" y="2770342"/>
            <a:ext cx="288032" cy="1440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F80E54-18B8-B679-2860-EC7B628DC8D3}"/>
              </a:ext>
            </a:extLst>
          </p:cNvPr>
          <p:cNvSpPr/>
          <p:nvPr/>
        </p:nvSpPr>
        <p:spPr>
          <a:xfrm>
            <a:off x="1304687" y="1894659"/>
            <a:ext cx="775151" cy="37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ШАГ 1</a:t>
            </a:r>
          </a:p>
        </p:txBody>
      </p:sp>
      <p:sp>
        <p:nvSpPr>
          <p:cNvPr id="5" name="Стрелка вправо 136">
            <a:extLst>
              <a:ext uri="{FF2B5EF4-FFF2-40B4-BE49-F238E27FC236}">
                <a16:creationId xmlns:a16="http://schemas.microsoft.com/office/drawing/2014/main" id="{9BDCB803-C2FF-8B1C-A0B8-976B1282E78E}"/>
              </a:ext>
            </a:extLst>
          </p:cNvPr>
          <p:cNvSpPr/>
          <p:nvPr/>
        </p:nvSpPr>
        <p:spPr>
          <a:xfrm>
            <a:off x="5447755" y="1941744"/>
            <a:ext cx="538772" cy="2841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E3653E-B56C-3829-0FA1-AABB1DCF7A52}"/>
              </a:ext>
            </a:extLst>
          </p:cNvPr>
          <p:cNvSpPr/>
          <p:nvPr/>
        </p:nvSpPr>
        <p:spPr>
          <a:xfrm>
            <a:off x="6705600" y="1894119"/>
            <a:ext cx="775151" cy="37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ШАГ 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BD3353-74BF-B4A5-FE97-28B60D7E2892}"/>
              </a:ext>
            </a:extLst>
          </p:cNvPr>
          <p:cNvSpPr/>
          <p:nvPr/>
        </p:nvSpPr>
        <p:spPr>
          <a:xfrm>
            <a:off x="3947781" y="1894659"/>
            <a:ext cx="775151" cy="379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/>
                </a:solidFill>
              </a:rPr>
              <a:t>ШАГ 2</a:t>
            </a:r>
          </a:p>
        </p:txBody>
      </p:sp>
      <p:sp>
        <p:nvSpPr>
          <p:cNvPr id="9" name="Стрелка вправо 136">
            <a:extLst>
              <a:ext uri="{FF2B5EF4-FFF2-40B4-BE49-F238E27FC236}">
                <a16:creationId xmlns:a16="http://schemas.microsoft.com/office/drawing/2014/main" id="{2E7ACC4D-8DC4-59AF-ACF4-41468B079968}"/>
              </a:ext>
            </a:extLst>
          </p:cNvPr>
          <p:cNvSpPr/>
          <p:nvPr/>
        </p:nvSpPr>
        <p:spPr>
          <a:xfrm>
            <a:off x="2687061" y="1885385"/>
            <a:ext cx="538772" cy="2841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4909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F7B1DC1-801B-4B97-BB45-95BEE6AF9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56346"/>
              </p:ext>
            </p:extLst>
          </p:nvPr>
        </p:nvGraphicFramePr>
        <p:xfrm>
          <a:off x="285750" y="1341439"/>
          <a:ext cx="8750300" cy="292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49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Проблема </a:t>
                      </a: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Планируемые мероприятия</a:t>
                      </a: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Сроки </a:t>
                      </a: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48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Длительный процесс сбора информации о количестве учащихся, родителей (законных представителей), педагогических работников, иных посетителей, находящихся в зданиях учреждения на определенный момент времени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регулярное заполнение онлайн-таблицы учета учащихся в учреждении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12.09.2023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89FFDA-136E-4584-8A79-6EAB99D7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6648450" cy="984885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 МЕРОПРИЯТИЙ </a:t>
            </a:r>
            <a:br>
              <a:rPr lang="ru-RU" dirty="0"/>
            </a:br>
            <a:r>
              <a:rPr lang="ru-RU" dirty="0"/>
              <a:t>ПО УСТРАНЕНИЮ ПРОБЛЕМ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4713</TotalTime>
  <Words>761</Words>
  <Application>Microsoft Office PowerPoint</Application>
  <PresentationFormat>Экран (4:3)</PresentationFormat>
  <Paragraphs>139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Futura PT Book</vt:lpstr>
      <vt:lpstr>Futura PT Medium</vt:lpstr>
      <vt:lpstr>Microsoft Sans Serif</vt:lpstr>
      <vt:lpstr>Open Sans</vt:lpstr>
      <vt:lpstr>Times New Roman</vt:lpstr>
      <vt:lpstr>Office Theme</vt:lpstr>
      <vt:lpstr>ОТЧЕТ О РЕАЛИЗАЦИИ ЛИН-ПРОЕКТА  "ОПТИМИЗАЦИЯ ПРОЦЕССА ЕЖЕДНЕВНОГО  УЧЕТА ПОСЕТИТЕЛЕЙ УЧРЕЖДЕНИЯ"</vt:lpstr>
      <vt:lpstr>Презентация PowerPoint</vt:lpstr>
      <vt:lpstr>КОМАНДА ПРОЕКТА МБУ ДО ДТ "ВЕКТОР"</vt:lpstr>
      <vt:lpstr>КАРТА ТЕКУЩЕГО СОСТОЯНИЯ ПРОЦЕССА</vt:lpstr>
      <vt:lpstr>АКТУАЛЬНОСТЬ  ПРОБЛЕМЫ</vt:lpstr>
      <vt:lpstr>МЕТОД «5W+1H»</vt:lpstr>
      <vt:lpstr>Диаграмма Исикавы</vt:lpstr>
      <vt:lpstr>КАРТА ЦЕЛЕВОГО СОСТОЯНИЯ ПРОЦЕССА</vt:lpstr>
      <vt:lpstr>ПЛАН МЕРОПРИЯТИЙ  ПО УСТРАНЕНИЮ ПРОБЛЕМ</vt:lpstr>
      <vt:lpstr>РЕЗУЛЬТАТЫ И ЭФФЕКТЫ,  ДОСТИГНУТЫЕ В РАМКАХ ПРОЕКТА</vt:lpstr>
      <vt:lpstr>Презентация PowerPoint</vt:lpstr>
      <vt:lpstr>НЕУЧТЕННЫЕ СЛОЖНОСТИ, ВОЗНИКШИЕ  НА ПУТИ К ЦЕЛЕВОМУ СОСТОЯНИЮ  ПРОЦЕССА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Elena</cp:lastModifiedBy>
  <cp:revision>117</cp:revision>
  <cp:lastPrinted>2023-06-22T01:35:00Z</cp:lastPrinted>
  <dcterms:created xsi:type="dcterms:W3CDTF">2022-11-14T02:19:56Z</dcterms:created>
  <dcterms:modified xsi:type="dcterms:W3CDTF">2024-01-11T09:27:45Z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2022-11-14T00:00:00Z</vt:filetime>
  </property>
</Properties>
</file>